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57" r:id="rId2"/>
    <p:sldMasterId id="2147483659" r:id="rId3"/>
    <p:sldMasterId id="2147483827" r:id="rId4"/>
    <p:sldMasterId id="2147483839" r:id="rId5"/>
  </p:sldMasterIdLst>
  <p:notesMasterIdLst>
    <p:notesMasterId r:id="rId79"/>
  </p:notesMasterIdLst>
  <p:sldIdLst>
    <p:sldId id="256" r:id="rId6"/>
    <p:sldId id="323" r:id="rId7"/>
    <p:sldId id="257" r:id="rId8"/>
    <p:sldId id="324" r:id="rId9"/>
    <p:sldId id="349" r:id="rId10"/>
    <p:sldId id="329" r:id="rId11"/>
    <p:sldId id="317" r:id="rId12"/>
    <p:sldId id="260" r:id="rId13"/>
    <p:sldId id="261" r:id="rId14"/>
    <p:sldId id="330" r:id="rId15"/>
    <p:sldId id="331" r:id="rId16"/>
    <p:sldId id="332" r:id="rId17"/>
    <p:sldId id="264" r:id="rId18"/>
    <p:sldId id="265" r:id="rId19"/>
    <p:sldId id="266" r:id="rId20"/>
    <p:sldId id="268" r:id="rId21"/>
    <p:sldId id="333" r:id="rId22"/>
    <p:sldId id="334" r:id="rId23"/>
    <p:sldId id="271" r:id="rId24"/>
    <p:sldId id="273" r:id="rId25"/>
    <p:sldId id="335" r:id="rId26"/>
    <p:sldId id="274" r:id="rId27"/>
    <p:sldId id="336" r:id="rId28"/>
    <p:sldId id="276" r:id="rId29"/>
    <p:sldId id="277" r:id="rId30"/>
    <p:sldId id="315" r:id="rId31"/>
    <p:sldId id="337" r:id="rId32"/>
    <p:sldId id="283" r:id="rId33"/>
    <p:sldId id="351" r:id="rId34"/>
    <p:sldId id="316" r:id="rId35"/>
    <p:sldId id="290" r:id="rId36"/>
    <p:sldId id="338" r:id="rId37"/>
    <p:sldId id="289" r:id="rId38"/>
    <p:sldId id="291" r:id="rId39"/>
    <p:sldId id="292" r:id="rId40"/>
    <p:sldId id="293" r:id="rId41"/>
    <p:sldId id="294" r:id="rId42"/>
    <p:sldId id="295" r:id="rId43"/>
    <p:sldId id="296" r:id="rId44"/>
    <p:sldId id="284" r:id="rId45"/>
    <p:sldId id="285" r:id="rId46"/>
    <p:sldId id="340" r:id="rId47"/>
    <p:sldId id="341" r:id="rId48"/>
    <p:sldId id="288" r:id="rId49"/>
    <p:sldId id="286" r:id="rId50"/>
    <p:sldId id="352" r:id="rId51"/>
    <p:sldId id="353" r:id="rId52"/>
    <p:sldId id="354" r:id="rId53"/>
    <p:sldId id="355" r:id="rId54"/>
    <p:sldId id="303" r:id="rId55"/>
    <p:sldId id="281" r:id="rId56"/>
    <p:sldId id="343" r:id="rId57"/>
    <p:sldId id="309" r:id="rId58"/>
    <p:sldId id="297" r:id="rId59"/>
    <p:sldId id="301" r:id="rId60"/>
    <p:sldId id="299" r:id="rId61"/>
    <p:sldId id="300" r:id="rId62"/>
    <p:sldId id="302" r:id="rId63"/>
    <p:sldId id="304" r:id="rId64"/>
    <p:sldId id="305" r:id="rId65"/>
    <p:sldId id="347" r:id="rId66"/>
    <p:sldId id="348" r:id="rId67"/>
    <p:sldId id="345" r:id="rId68"/>
    <p:sldId id="306" r:id="rId69"/>
    <p:sldId id="307" r:id="rId70"/>
    <p:sldId id="308" r:id="rId71"/>
    <p:sldId id="310" r:id="rId72"/>
    <p:sldId id="311" r:id="rId73"/>
    <p:sldId id="312" r:id="rId74"/>
    <p:sldId id="313" r:id="rId75"/>
    <p:sldId id="342" r:id="rId76"/>
    <p:sldId id="356" r:id="rId77"/>
    <p:sldId id="2005" r:id="rId7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e Ang" initials="M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00"/>
    <a:srgbClr val="33CC33"/>
    <a:srgbClr val="66FF33"/>
    <a:srgbClr val="66FFFF"/>
    <a:srgbClr val="FF0000"/>
    <a:srgbClr val="CC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4"/>
    <p:restoredTop sz="65758"/>
  </p:normalViewPr>
  <p:slideViewPr>
    <p:cSldViewPr>
      <p:cViewPr varScale="1">
        <p:scale>
          <a:sx n="88" d="100"/>
          <a:sy n="88" d="100"/>
        </p:scale>
        <p:origin x="11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8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 varScale="1">
      <p:scale>
        <a:sx n="100" d="100"/>
        <a:sy n="100" d="100"/>
      </p:scale>
      <p:origin x="0" y="6104"/>
    </p:cViewPr>
  </p:sorterViewPr>
  <p:notesViewPr>
    <p:cSldViewPr>
      <p:cViewPr>
        <p:scale>
          <a:sx n="75" d="100"/>
          <a:sy n="75" d="100"/>
        </p:scale>
        <p:origin x="-750" y="4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9-20T15:02:39.119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72F124-9B5E-584B-86D9-0C3204DD6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宋体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889AD555-0521-224D-BF87-0F2A0F111F5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宋体" charset="0"/>
                <a:cs typeface="宋体" charset="0"/>
              </a:rPr>
              <a:t>Reasons for the Babylonian Exile</a:t>
            </a: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巴比伦掳走原因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F3E36F8-467C-934D-9423-1A51344D6E1B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Baal – holding a mace and a spear tipped with vegetation.</a:t>
            </a:r>
          </a:p>
          <a:p>
            <a:pPr eaLnBrk="1" hangingPunct="1"/>
            <a:r>
              <a:rPr lang="zh-CN" altLang="en-US" sz="1000" dirty="0">
                <a:latin typeface="Trebuchet MS" charset="0"/>
                <a:ea typeface="宋体" charset="0"/>
                <a:cs typeface="宋体" charset="0"/>
              </a:rPr>
              <a:t>巴力 </a:t>
            </a:r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–</a:t>
            </a:r>
            <a:r>
              <a:rPr lang="zh-CN" altLang="en-US" sz="1000" dirty="0">
                <a:latin typeface="Trebuchet MS" charset="0"/>
                <a:ea typeface="宋体" charset="0"/>
                <a:cs typeface="宋体" charset="0"/>
              </a:rPr>
              <a:t> </a:t>
            </a:r>
            <a:endParaRPr lang="en-US" altLang="zh-CN" sz="10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sz="10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Often portrayed as “rider of the clouds” and described in imagery associated with storm, cloud and thunder.</a:t>
            </a:r>
          </a:p>
          <a:p>
            <a:pPr eaLnBrk="1" hangingPunct="1"/>
            <a:endParaRPr lang="en-US" altLang="zh-CN" sz="10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Baal and related deities are also portrayed as a mating bull, </a:t>
            </a:r>
            <a:r>
              <a:rPr lang="en-US" altLang="zh-CN" sz="1000" dirty="0" err="1">
                <a:latin typeface="Trebuchet MS" charset="0"/>
                <a:ea typeface="宋体" charset="0"/>
                <a:cs typeface="宋体" charset="0"/>
              </a:rPr>
              <a:t>symbolising</a:t>
            </a:r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 fertility.</a:t>
            </a:r>
          </a:p>
          <a:p>
            <a:pPr eaLnBrk="1" hangingPunct="1"/>
            <a:endParaRPr lang="en-US" altLang="zh-CN" sz="10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1000" dirty="0">
                <a:latin typeface="Trebuchet MS" charset="0"/>
                <a:ea typeface="宋体" charset="0"/>
                <a:cs typeface="宋体" charset="0"/>
              </a:rPr>
              <a:t>手持权杖和长矛，上面插满了植物。</a:t>
            </a:r>
          </a:p>
          <a:p>
            <a:pPr eaLnBrk="1" hangingPunct="1"/>
            <a:endParaRPr lang="zh-CN" altLang="en-US" sz="10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1000" dirty="0">
                <a:latin typeface="Trebuchet MS" charset="0"/>
                <a:ea typeface="宋体" charset="0"/>
                <a:cs typeface="宋体" charset="0"/>
              </a:rPr>
              <a:t>常被描绘成“云之骑士”，并在与风暴、云和雷声有关的图像中被描述。</a:t>
            </a:r>
          </a:p>
          <a:p>
            <a:pPr eaLnBrk="1" hangingPunct="1"/>
            <a:endParaRPr lang="zh-CN" altLang="en-US" sz="10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1000" dirty="0">
                <a:latin typeface="Trebuchet MS" charset="0"/>
                <a:ea typeface="宋体" charset="0"/>
                <a:cs typeface="宋体" charset="0"/>
              </a:rPr>
              <a:t>巴力和相关的神也被描绘成一只交配的公牛，象征着生育</a:t>
            </a:r>
            <a:endParaRPr lang="en-US" altLang="zh-CN" sz="1000" dirty="0">
              <a:latin typeface="Trebuchet M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4FC9E04-649F-0144-BFB1-430ADB1F490B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altLang="zh-CN" sz="1000" dirty="0">
                <a:ea typeface="宋体" charset="0"/>
                <a:cs typeface="宋体" charset="0"/>
              </a:rPr>
              <a:t>Worship of Baal involved sacred prostitution -  sexual acts by both male and female prostitutes were believed </a:t>
            </a:r>
            <a:r>
              <a:rPr lang="en-US" altLang="zh-CN" sz="1000" dirty="0">
                <a:solidFill>
                  <a:srgbClr val="0000FF"/>
                </a:solidFill>
                <a:ea typeface="宋体" charset="0"/>
                <a:cs typeface="宋体" charset="0"/>
              </a:rPr>
              <a:t>to </a:t>
            </a:r>
            <a:r>
              <a:rPr lang="en-US" altLang="zh-CN" sz="1000" u="sng" dirty="0">
                <a:solidFill>
                  <a:srgbClr val="0000FF"/>
                </a:solidFill>
                <a:ea typeface="宋体" charset="0"/>
                <a:cs typeface="宋体" charset="0"/>
              </a:rPr>
              <a:t>arouse Baal</a:t>
            </a:r>
            <a:r>
              <a:rPr lang="en-US" altLang="zh-CN" sz="1000" u="sng" dirty="0">
                <a:ea typeface="宋体" charset="0"/>
                <a:cs typeface="宋体" charset="0"/>
              </a:rPr>
              <a:t> </a:t>
            </a:r>
            <a:r>
              <a:rPr lang="en-US" altLang="zh-CN" sz="1000" dirty="0">
                <a:ea typeface="宋体" charset="0"/>
                <a:cs typeface="宋体" charset="0"/>
              </a:rPr>
              <a:t>and gave him vitality </a:t>
            </a:r>
            <a:r>
              <a:rPr lang="en-US" altLang="zh-CN" sz="1000" u="sng" dirty="0">
                <a:solidFill>
                  <a:srgbClr val="0000FF"/>
                </a:solidFill>
                <a:ea typeface="宋体" charset="0"/>
                <a:cs typeface="宋体" charset="0"/>
              </a:rPr>
              <a:t>to bring rain</a:t>
            </a:r>
            <a:r>
              <a:rPr lang="en-US" altLang="zh-CN" sz="1000" u="sng" dirty="0">
                <a:ea typeface="宋体" charset="0"/>
                <a:cs typeface="宋体" charset="0"/>
              </a:rPr>
              <a:t> </a:t>
            </a:r>
            <a:r>
              <a:rPr lang="en-US" altLang="zh-CN" sz="1000" dirty="0">
                <a:ea typeface="宋体" charset="0"/>
                <a:cs typeface="宋体" charset="0"/>
              </a:rPr>
              <a:t>to make Mother Earth fertile.</a:t>
            </a:r>
            <a:endParaRPr lang="en-US" sz="1000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对巴力的崇拜包括神圣的卖淫，卖淫的男女都被认为能唤醒巴力，给他带来活力，带来雨水，使大地肥沃。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1DC14EE-9E8D-BD4F-8253-B7B8595F4CC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27707D01-CC60-614F-BD9F-DB09D87DE44B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3DF564C-67EB-C748-ADA3-8017D101F18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对其他神的崇拜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E2E3084-EA4E-C44B-BC05-4AC07F15B8F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Blip>
                <a:blip r:embed="rId3"/>
              </a:buBlip>
            </a:pPr>
            <a:endParaRPr lang="zh-CN" altLang="en-US" sz="12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F7AE6F9-587C-DD41-A9C9-35B49632887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D59AC1A-168F-3340-9379-33A74A0CF87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E3BD8EC-CCC6-D747-9301-DD2B0C08302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所罗门年老时所犯的罪使神将他的国一分为二。</a:t>
            </a: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问题开始于更早的时候，当以色列人没有完全听从上帝的命令，把迦南人赶走，没有与他们通婚。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dirty="0">
                <a:ea typeface="宋体" charset="0"/>
                <a:cs typeface="宋体" charset="0"/>
              </a:rPr>
              <a:t>Recap    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07AC2B2-7BC4-344E-8105-6035BEF533E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A3D8DA0-961F-B240-8045-E4AA55ED9E5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王國如何分裂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2F45EE0-A41D-CE43-AFD5-33A8E187DBF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B0FF838-419D-C84C-9A4C-B2E5D0C716D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24F25164-0ABD-AB46-9DB4-EC0C351B69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141BC65-2D4E-F14A-B3FF-E15BFB2ADF0C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以色列和犹大的罪恶达到了顶峰。比法官的时代还糟。</a:t>
            </a: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对巴力和其他异教神的崇拜与对神的崇拜混合在一起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zh-CN" altLang="en-US" dirty="0">
                <a:ea typeface="宋体" charset="0"/>
                <a:cs typeface="宋体" charset="0"/>
              </a:rPr>
              <a:t>偶像崇拜</a:t>
            </a:r>
            <a:r>
              <a:rPr lang="en-US" altLang="zh-CN" dirty="0">
                <a:ea typeface="宋体" charset="0"/>
                <a:cs typeface="宋体" charset="0"/>
              </a:rPr>
              <a:t>+</a:t>
            </a:r>
            <a:r>
              <a:rPr lang="zh-CN" altLang="en-US" dirty="0">
                <a:ea typeface="宋体" charset="0"/>
                <a:cs typeface="宋体" charset="0"/>
              </a:rPr>
              <a:t>叛教</a:t>
            </a:r>
            <a:r>
              <a:rPr lang="en-US" altLang="zh-CN" dirty="0">
                <a:ea typeface="宋体" charset="0"/>
                <a:cs typeface="宋体" charset="0"/>
              </a:rPr>
              <a:t>)</a:t>
            </a:r>
          </a:p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各处都为巴力和其他神建造了庙宇、祭坛和礼拜场所。</a:t>
            </a: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广泛传播的罪恶和谋杀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zh-CN" altLang="en-US" dirty="0">
                <a:ea typeface="宋体" charset="0"/>
                <a:cs typeface="宋体" charset="0"/>
              </a:rPr>
              <a:t>活人献祭</a:t>
            </a:r>
            <a:r>
              <a:rPr lang="en-US" altLang="zh-CN" dirty="0">
                <a:ea typeface="宋体" charset="0"/>
                <a:cs typeface="宋体" charset="0"/>
              </a:rPr>
              <a:t>)</a:t>
            </a:r>
            <a:r>
              <a:rPr lang="zh-CN" altLang="en-US" dirty="0">
                <a:ea typeface="宋体" charset="0"/>
                <a:cs typeface="宋体" charset="0"/>
              </a:rPr>
              <a:t>以及与偶像崇拜相关的性不道德。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9E4A2A9-B955-964E-B0C4-D2BCA9676E9C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神写在十诫和律法书中的律法被完全遗忘了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zh-CN" altLang="en-US" dirty="0">
                <a:ea typeface="宋体" charset="0"/>
                <a:cs typeface="宋体" charset="0"/>
              </a:rPr>
              <a:t>没有人读过</a:t>
            </a:r>
            <a:r>
              <a:rPr lang="en-US" altLang="zh-CN" dirty="0">
                <a:ea typeface="宋体" charset="0"/>
                <a:cs typeface="宋体" charset="0"/>
              </a:rPr>
              <a:t>;</a:t>
            </a:r>
            <a:r>
              <a:rPr lang="zh-CN" altLang="en-US" dirty="0">
                <a:ea typeface="宋体" charset="0"/>
                <a:cs typeface="宋体" charset="0"/>
              </a:rPr>
              <a:t>逾越节没有观察到</a:t>
            </a:r>
            <a:r>
              <a:rPr lang="en-US" altLang="zh-CN" dirty="0">
                <a:ea typeface="宋体" charset="0"/>
                <a:cs typeface="宋体" charset="0"/>
              </a:rPr>
              <a:t>)</a:t>
            </a:r>
            <a:r>
              <a:rPr lang="zh-CN" altLang="en-US" dirty="0">
                <a:ea typeface="宋体" charset="0"/>
                <a:cs typeface="宋体" charset="0"/>
              </a:rPr>
              <a:t>。</a:t>
            </a: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上帝的圣殿年久失修。一些国王和敌人把圣殿里的东西拿走了。</a:t>
            </a: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坏国王们通过他们的偶像崇拜和不敬虔的例子使人们犯罪</a:t>
            </a: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少数善良的国王试图废除异教的神崇拜，重新建立对神的崇拜和在圣殿里的服务。但是，他们没有成功地使人民的心归向上帝。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E086F89-8C60-F644-97DE-1F903E5B8851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F02F982-1609-DD41-99AA-395084D3A893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8920B87-7058-1E42-98AA-2BD078AEA71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上帝愤怒和希望的使者</a:t>
            </a:r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上帝派遣他的先知去</a:t>
            </a:r>
            <a:r>
              <a:rPr lang="en-US" altLang="zh-CN" dirty="0">
                <a:ea typeface="宋体" charset="0"/>
                <a:cs typeface="宋体" charset="0"/>
              </a:rPr>
              <a:t>:</a:t>
            </a:r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	</a:t>
            </a:r>
            <a:r>
              <a:rPr lang="zh-CN" altLang="en-US" dirty="0">
                <a:ea typeface="宋体" charset="0"/>
                <a:cs typeface="宋体" charset="0"/>
              </a:rPr>
              <a:t>警告他对他们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zh-CN" altLang="en-US" dirty="0">
                <a:ea typeface="宋体" charset="0"/>
                <a:cs typeface="宋体" charset="0"/>
              </a:rPr>
              <a:t>包括流亡者</a:t>
            </a:r>
            <a:r>
              <a:rPr lang="en-US" altLang="zh-CN" dirty="0">
                <a:ea typeface="宋体" charset="0"/>
                <a:cs typeface="宋体" charset="0"/>
              </a:rPr>
              <a:t>)</a:t>
            </a:r>
            <a:r>
              <a:rPr lang="zh-CN" altLang="en-US" dirty="0">
                <a:ea typeface="宋体" charset="0"/>
                <a:cs typeface="宋体" charset="0"/>
              </a:rPr>
              <a:t>的愤怒和审判。</a:t>
            </a:r>
          </a:p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	</a:t>
            </a:r>
            <a:r>
              <a:rPr lang="zh-CN" altLang="en-US" dirty="0">
                <a:ea typeface="宋体" charset="0"/>
                <a:cs typeface="宋体" charset="0"/>
              </a:rPr>
              <a:t>呼召以色列</a:t>
            </a:r>
            <a:r>
              <a:rPr lang="en-US" altLang="zh-CN" dirty="0">
                <a:ea typeface="宋体" charset="0"/>
                <a:cs typeface="宋体" charset="0"/>
              </a:rPr>
              <a:t>/</a:t>
            </a:r>
            <a:r>
              <a:rPr lang="zh-CN" altLang="en-US" dirty="0">
                <a:ea typeface="宋体" charset="0"/>
                <a:cs typeface="宋体" charset="0"/>
              </a:rPr>
              <a:t>犹大立即从他们的罪中回头。</a:t>
            </a:r>
          </a:p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	</a:t>
            </a:r>
            <a:r>
              <a:rPr lang="zh-CN" altLang="en-US" dirty="0">
                <a:ea typeface="宋体" charset="0"/>
                <a:cs typeface="宋体" charset="0"/>
              </a:rPr>
              <a:t>你们当安慰那将要得救归回故土的犹大余民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FA79ED2-8B6B-FC48-B932-389B1D99C32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600" b="1" u="sng" dirty="0">
                <a:ea typeface="宋体" charset="0"/>
                <a:cs typeface="宋体" charset="0"/>
              </a:rPr>
              <a:t> Israel</a:t>
            </a:r>
          </a:p>
          <a:p>
            <a:pPr eaLnBrk="1" hangingPunct="1"/>
            <a:endParaRPr lang="en-US" altLang="zh-CN" sz="90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Elijah</a:t>
            </a:r>
          </a:p>
          <a:p>
            <a:pPr eaLnBrk="1" hangingPunct="1"/>
            <a:endParaRPr lang="en-US" altLang="zh-CN" sz="100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Elisha</a:t>
            </a:r>
          </a:p>
          <a:p>
            <a:pPr eaLnBrk="1" hangingPunct="1"/>
            <a:endParaRPr lang="en-US" altLang="zh-CN" sz="100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Jonah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Amos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Hosea</a:t>
            </a:r>
          </a:p>
          <a:p>
            <a:pPr eaLnBrk="1" hangingPunct="1"/>
            <a:endParaRPr lang="en-US" sz="100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="1" dirty="0">
                <a:ea typeface="宋体" charset="0"/>
                <a:cs typeface="宋体" charset="0"/>
              </a:rPr>
              <a:t> </a:t>
            </a:r>
            <a:r>
              <a:rPr lang="en-US" altLang="zh-CN" sz="1600" b="1" u="sng" dirty="0">
                <a:ea typeface="宋体" charset="0"/>
                <a:cs typeface="宋体" charset="0"/>
              </a:rPr>
              <a:t>Judah</a:t>
            </a:r>
          </a:p>
          <a:p>
            <a:pPr eaLnBrk="1" hangingPunct="1"/>
            <a:endParaRPr lang="en-US" altLang="zh-CN" sz="90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Joel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Isaiah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Micah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Nahum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Zephaniah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Habakkuk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Jeremiah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Obadiah</a:t>
            </a:r>
          </a:p>
          <a:p>
            <a:pPr eaLnBrk="1" hangingPunct="1"/>
            <a:r>
              <a:rPr lang="en-US" altLang="zh-CN" sz="1000" dirty="0">
                <a:ea typeface="宋体" charset="0"/>
                <a:cs typeface="宋体" charset="0"/>
              </a:rPr>
              <a:t>Ezekiel</a:t>
            </a:r>
          </a:p>
          <a:p>
            <a:pPr eaLnBrk="1" hangingPunct="1"/>
            <a:endParaRPr lang="en-US" altLang="zh-CN" sz="1000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以色列</a:t>
            </a:r>
          </a:p>
          <a:p>
            <a:pPr eaLnBrk="1" hangingPunct="1"/>
            <a:r>
              <a:rPr lang="zh-CN" altLang="en-SG" sz="1000" dirty="0">
                <a:ea typeface="宋体" charset="0"/>
                <a:cs typeface="宋体" charset="0"/>
              </a:rPr>
              <a:t>以利亚</a:t>
            </a:r>
            <a:endParaRPr lang="en-SG" altLang="zh-CN" sz="1000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以利沙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约拿</a:t>
            </a:r>
          </a:p>
          <a:p>
            <a:pPr eaLnBrk="1" hangingPunct="1"/>
            <a:r>
              <a:rPr lang="en-US" sz="1000" dirty="0">
                <a:ea typeface="宋体" charset="0"/>
                <a:cs typeface="宋体" charset="0"/>
              </a:rPr>
              <a:t>Amos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何西阿</a:t>
            </a:r>
          </a:p>
          <a:p>
            <a:pPr eaLnBrk="1" hangingPunct="1"/>
            <a:endParaRPr lang="zh-CN" altLang="en-US" sz="1000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犹大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约珥</a:t>
            </a:r>
            <a:endParaRPr lang="en-SG" altLang="zh-CN" sz="1000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以赛亚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弥迦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那鸿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西番雅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哈巴谷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耶利米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俄巴底亚</a:t>
            </a:r>
          </a:p>
          <a:p>
            <a:pPr eaLnBrk="1" hangingPunct="1"/>
            <a:r>
              <a:rPr lang="zh-CN" altLang="en-US" sz="1000" dirty="0">
                <a:ea typeface="宋体" charset="0"/>
                <a:cs typeface="宋体" charset="0"/>
              </a:rPr>
              <a:t>以西结</a:t>
            </a:r>
            <a:endParaRPr lang="en-US" sz="1000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88D2710-520C-FB42-92BF-2B6D46F1F951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8A4F3BB-86DF-C649-B194-65268D7782E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King Solomon started well.</a:t>
            </a: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所罗门国王有好的开始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But, he loved many foreign women - Egyptian, Moabites, Ammonites, Edomites, </a:t>
            </a:r>
            <a:r>
              <a:rPr lang="en-US" altLang="zh-CN" dirty="0" err="1">
                <a:ea typeface="宋体" charset="0"/>
                <a:cs typeface="宋体" charset="0"/>
              </a:rPr>
              <a:t>Sidonites</a:t>
            </a:r>
            <a:r>
              <a:rPr lang="en-US" altLang="zh-CN" dirty="0">
                <a:ea typeface="宋体" charset="0"/>
                <a:cs typeface="宋体" charset="0"/>
              </a:rPr>
              <a:t>, and Hittites.</a:t>
            </a: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所罗门宠爱许多外邦女子 </a:t>
            </a:r>
            <a:r>
              <a:rPr lang="en-US" altLang="zh-CN" dirty="0">
                <a:ea typeface="宋体" charset="0"/>
                <a:cs typeface="宋体" charset="0"/>
              </a:rPr>
              <a:t>–</a:t>
            </a:r>
            <a:r>
              <a:rPr lang="zh-CN" altLang="en-US" dirty="0">
                <a:ea typeface="宋体" charset="0"/>
                <a:cs typeface="宋体" charset="0"/>
              </a:rPr>
              <a:t> 埃及女子，摩押女子、亚扪女子、以东女子、西顿女子、赫人女子。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His 700 wives, princesses and 300 concubines turned his heart away to their gods when he was old. </a:t>
            </a: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所罗门有妃七百，都是公主，还有嫔三百，这些妃嫔诱惑他的心</a:t>
            </a:r>
            <a:r>
              <a:rPr lang="en-US" altLang="zh-CN" dirty="0">
                <a:ea typeface="宋体" charset="0"/>
                <a:cs typeface="宋体" charset="0"/>
              </a:rPr>
              <a:t>.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70D5B2D6-599F-4343-8D6B-A61EAEF57497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301D9C8-5586-C14A-9FC0-787DD9195918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300" dirty="0">
                <a:ea typeface="宋体" charset="0"/>
                <a:cs typeface="Times New Roman" charset="0"/>
              </a:rPr>
              <a:t>Israel was invaded by three or four successive kings of Assyria. </a:t>
            </a:r>
          </a:p>
          <a:p>
            <a:pPr eaLnBrk="1" hangingPunct="1"/>
            <a:r>
              <a:rPr lang="zh-CN" altLang="en-US" sz="1300" dirty="0">
                <a:ea typeface="宋体" charset="0"/>
                <a:cs typeface="Times New Roman" charset="0"/>
              </a:rPr>
              <a:t>以色列被三四个相继的亚述王侵略。</a:t>
            </a:r>
            <a:endParaRPr lang="en-US" altLang="zh-CN" sz="1300" dirty="0">
              <a:ea typeface="宋体" charset="0"/>
              <a:cs typeface="Times New Roman" charset="0"/>
            </a:endParaRPr>
          </a:p>
          <a:p>
            <a:pPr eaLnBrk="1" hangingPunct="1"/>
            <a:endParaRPr lang="en-US" altLang="zh-CN" sz="1300" dirty="0">
              <a:ea typeface="宋体" charset="0"/>
              <a:cs typeface="Times New Roman" charset="0"/>
            </a:endParaRPr>
          </a:p>
          <a:p>
            <a:pPr eaLnBrk="1" hangingPunct="1"/>
            <a:r>
              <a:rPr lang="en-US" altLang="zh-CN" sz="1300" dirty="0">
                <a:ea typeface="宋体" charset="0"/>
                <a:cs typeface="Times New Roman" charset="0"/>
              </a:rPr>
              <a:t>In 740 B.C., Tiglath-Pileser carried away the </a:t>
            </a:r>
            <a:r>
              <a:rPr lang="en-US" altLang="zh-CN" sz="1300" dirty="0" err="1">
                <a:ea typeface="宋体" charset="0"/>
                <a:cs typeface="Times New Roman" charset="0"/>
              </a:rPr>
              <a:t>transjordanic</a:t>
            </a:r>
            <a:r>
              <a:rPr lang="en-US" altLang="zh-CN" sz="1300" dirty="0">
                <a:ea typeface="宋体" charset="0"/>
                <a:cs typeface="Times New Roman" charset="0"/>
              </a:rPr>
              <a:t> tribes (1Chr 5:26) and the inhabitants of Galilee (2 Kings 15:29, Is 9:1) to Assyria.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a typeface="宋体" charset="0"/>
                <a:cs typeface="Times New Roman" charset="0"/>
              </a:rPr>
              <a:t>在公元前</a:t>
            </a:r>
            <a:r>
              <a:rPr lang="en-US" altLang="zh-CN" dirty="0">
                <a:ea typeface="宋体" charset="0"/>
                <a:cs typeface="Times New Roman" charset="0"/>
              </a:rPr>
              <a:t>740</a:t>
            </a:r>
            <a:r>
              <a:rPr lang="zh-CN" altLang="en-US" dirty="0">
                <a:ea typeface="宋体" charset="0"/>
                <a:cs typeface="Times New Roman" charset="0"/>
              </a:rPr>
              <a:t>年，提革拉毗列色掳掠了亚述沿岸的部落</a:t>
            </a:r>
            <a:r>
              <a:rPr lang="en-US" altLang="zh-CN" dirty="0">
                <a:ea typeface="宋体" charset="0"/>
                <a:cs typeface="Times New Roman" charset="0"/>
              </a:rPr>
              <a:t>(</a:t>
            </a:r>
            <a:r>
              <a:rPr lang="zh-CN" altLang="en-US" dirty="0">
                <a:ea typeface="宋体" charset="0"/>
                <a:cs typeface="Times New Roman" charset="0"/>
              </a:rPr>
              <a:t>历下</a:t>
            </a:r>
            <a:r>
              <a:rPr lang="en-US" altLang="zh-CN" dirty="0">
                <a:ea typeface="宋体" charset="0"/>
                <a:cs typeface="Times New Roman" charset="0"/>
              </a:rPr>
              <a:t>5:26)</a:t>
            </a:r>
            <a:r>
              <a:rPr lang="zh-CN" altLang="en-US" dirty="0">
                <a:ea typeface="宋体" charset="0"/>
                <a:cs typeface="Times New Roman" charset="0"/>
              </a:rPr>
              <a:t>和加利利的居民</a:t>
            </a:r>
            <a:r>
              <a:rPr lang="en-US" altLang="zh-CN" dirty="0">
                <a:ea typeface="宋体" charset="0"/>
                <a:cs typeface="Times New Roman" charset="0"/>
              </a:rPr>
              <a:t>(</a:t>
            </a:r>
            <a:r>
              <a:rPr lang="zh-CN" altLang="en-US" dirty="0">
                <a:ea typeface="宋体" charset="0"/>
                <a:cs typeface="Times New Roman" charset="0"/>
              </a:rPr>
              <a:t>列下</a:t>
            </a:r>
            <a:r>
              <a:rPr lang="en-US" altLang="zh-CN" dirty="0">
                <a:ea typeface="宋体" charset="0"/>
                <a:cs typeface="Times New Roman" charset="0"/>
              </a:rPr>
              <a:t>15:29</a:t>
            </a:r>
            <a:r>
              <a:rPr lang="zh-CN" altLang="en-US" dirty="0">
                <a:ea typeface="宋体" charset="0"/>
                <a:cs typeface="Times New Roman" charset="0"/>
              </a:rPr>
              <a:t>，就是</a:t>
            </a:r>
            <a:r>
              <a:rPr lang="en-US" altLang="zh-CN" dirty="0">
                <a:ea typeface="宋体" charset="0"/>
                <a:cs typeface="Times New Roman" charset="0"/>
              </a:rPr>
              <a:t>9:1)</a:t>
            </a:r>
            <a:r>
              <a:rPr lang="zh-CN" altLang="en-US" dirty="0">
                <a:ea typeface="宋体" charset="0"/>
                <a:cs typeface="Times New Roman" charset="0"/>
              </a:rPr>
              <a:t>。</a:t>
            </a:r>
            <a:endParaRPr lang="en-US" dirty="0">
              <a:ea typeface="宋体" charset="0"/>
              <a:cs typeface="Times New Roman" charset="0"/>
            </a:endParaRPr>
          </a:p>
          <a:p>
            <a:pPr eaLnBrk="1" hangingPunct="1"/>
            <a:endParaRPr lang="en-US" dirty="0">
              <a:ea typeface="宋体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4FD3E45-3584-EC47-8A83-21E55A49718F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1300" dirty="0">
              <a:solidFill>
                <a:srgbClr val="0000FF"/>
              </a:solidFill>
              <a:latin typeface="Trebuchet MS" charset="0"/>
              <a:ea typeface="宋体" charset="0"/>
              <a:cs typeface="Times New Roman" charset="0"/>
            </a:endParaRPr>
          </a:p>
          <a:p>
            <a:pPr eaLnBrk="1" hangingPunct="1"/>
            <a:r>
              <a:rPr lang="en-US" altLang="zh-CN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Shalmaneser twice invaded Israel (2 Kings 17:3, 5), took Samaria (722 B.C.) after a siege of three years, and carried Israel away into Assyria.</a:t>
            </a:r>
          </a:p>
          <a:p>
            <a:pPr eaLnBrk="1" hangingPunct="1"/>
            <a:r>
              <a:rPr lang="zh-CN" altLang="en-US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撒缦以色两次入侵以色列</a:t>
            </a:r>
            <a:r>
              <a:rPr lang="en-US" altLang="zh-CN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(</a:t>
            </a:r>
            <a:r>
              <a:rPr lang="zh-CN" altLang="en-US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列王记下</a:t>
            </a:r>
            <a:r>
              <a:rPr lang="en-US" altLang="zh-CN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17:3,5)</a:t>
            </a:r>
            <a:r>
              <a:rPr lang="zh-CN" altLang="en-US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，在三年的围困之后占领了撒玛利亚</a:t>
            </a:r>
            <a:r>
              <a:rPr lang="en-US" altLang="zh-CN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(</a:t>
            </a:r>
            <a:r>
              <a:rPr lang="zh-CN" altLang="en-US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公元前</a:t>
            </a:r>
            <a:r>
              <a:rPr lang="en-US" altLang="zh-CN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722</a:t>
            </a:r>
            <a:r>
              <a:rPr lang="zh-CN" altLang="en-US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年</a:t>
            </a:r>
            <a:r>
              <a:rPr lang="en-US" altLang="zh-CN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)</a:t>
            </a:r>
            <a:r>
              <a:rPr lang="zh-CN" altLang="en-US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，把以色列人带到亚述。</a:t>
            </a:r>
            <a:endParaRPr lang="en-US" altLang="zh-CN" sz="1300" dirty="0">
              <a:solidFill>
                <a:srgbClr val="0000FF"/>
              </a:solidFill>
              <a:latin typeface="Trebuchet MS" charset="0"/>
              <a:ea typeface="宋体" charset="0"/>
              <a:cs typeface="Times New Roman" charset="0"/>
            </a:endParaRPr>
          </a:p>
          <a:p>
            <a:pPr eaLnBrk="1" hangingPunct="1"/>
            <a:endParaRPr lang="en-US" altLang="zh-CN" sz="1300" dirty="0">
              <a:solidFill>
                <a:srgbClr val="0000FF"/>
              </a:solidFill>
              <a:latin typeface="Trebuchet MS" charset="0"/>
              <a:ea typeface="宋体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en-US" altLang="zh-CN" b="1" u="sng" dirty="0">
                <a:solidFill>
                  <a:srgbClr val="0000FF"/>
                </a:solidFill>
                <a:ea typeface="宋体" charset="0"/>
                <a:cs typeface="Times New Roman" charset="0"/>
              </a:rPr>
              <a:t>End of the kingdom</a:t>
            </a:r>
            <a:r>
              <a:rPr lang="en-US" altLang="zh-CN" dirty="0">
                <a:solidFill>
                  <a:srgbClr val="0000FF"/>
                </a:solidFill>
                <a:ea typeface="宋体" charset="0"/>
                <a:cs typeface="Times New Roman" charset="0"/>
              </a:rPr>
              <a:t> of the ten tribes of </a:t>
            </a:r>
            <a:r>
              <a:rPr lang="en-US" altLang="zh-CN" b="1" u="sng" dirty="0">
                <a:solidFill>
                  <a:srgbClr val="0000FF"/>
                </a:solidFill>
                <a:ea typeface="宋体" charset="0"/>
                <a:cs typeface="Times New Roman" charset="0"/>
              </a:rPr>
              <a:t>Israel</a:t>
            </a:r>
            <a:r>
              <a:rPr lang="en-US" altLang="zh-CN" dirty="0">
                <a:solidFill>
                  <a:srgbClr val="0000FF"/>
                </a:solidFill>
                <a:ea typeface="宋体" charset="0"/>
                <a:cs typeface="Times New Roman" charset="0"/>
              </a:rPr>
              <a:t>.</a:t>
            </a:r>
            <a:endParaRPr lang="en-US" dirty="0">
              <a:solidFill>
                <a:srgbClr val="0000FF"/>
              </a:solidFill>
              <a:ea typeface="宋体" charset="0"/>
              <a:cs typeface="Times New Roman" charset="0"/>
            </a:endParaRPr>
          </a:p>
          <a:p>
            <a:pPr eaLnBrk="1" hangingPunct="1"/>
            <a:r>
              <a:rPr lang="zh-CN" altLang="en-US" sz="1300" u="sng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以色列十支</a:t>
            </a:r>
            <a:r>
              <a:rPr lang="zh-CN" altLang="en-US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派王国的</a:t>
            </a:r>
            <a:r>
              <a:rPr lang="zh-CN" altLang="en-US" sz="1300" u="sng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终结</a:t>
            </a:r>
            <a:r>
              <a:rPr lang="zh-CN" altLang="en-US" sz="1300" dirty="0">
                <a:solidFill>
                  <a:srgbClr val="0000FF"/>
                </a:solidFill>
                <a:latin typeface="Trebuchet MS" charset="0"/>
                <a:ea typeface="宋体" charset="0"/>
                <a:cs typeface="Times New Roman" charset="0"/>
              </a:rPr>
              <a:t>。</a:t>
            </a:r>
            <a:endParaRPr lang="en-US" altLang="zh-CN" sz="1300" dirty="0">
              <a:solidFill>
                <a:srgbClr val="0000FF"/>
              </a:solidFill>
              <a:latin typeface="Trebuchet MS" charset="0"/>
              <a:ea typeface="宋体" charset="0"/>
              <a:cs typeface="Times New Roman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F017A80-2E1A-FB41-92C0-FF4A2863DF7B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犹大是否有比以色列好吗？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F656A12-F1F5-014C-8FAE-0100FA7BB968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192A0C1-624C-A54F-B81F-7A09AD95F681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玛拿西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重建他父希西家所拆毁的邱坛。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为巴力和亚舍拉筑坛。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向天上的万象下拜，敬拜他们。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在欣嫩子谷的火中献祭他的儿子。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又观兆、用法术、用邪术、立交鬼的和行巫术的。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zh-CN" alt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要把他所雕刻的像安在耶和华的殿里。</a:t>
            </a:r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FB380E31-2462-694D-853E-8A688C4C6972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。”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4680CDB-F5D2-2B4C-A5BB-090804501F41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1300" dirty="0">
              <a:latin typeface="Trebuchet M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802379C-345D-B54A-91FC-7A36EED8088B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altLang="zh-CN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zh-CN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“The king and all his attendants who heard all these words showed no fear, nor did they tear their clothes.”   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zh-CN" b="1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  <a:p>
            <a:pPr eaLnBrk="1" hangingPunct="1">
              <a:defRPr/>
            </a:pPr>
            <a:r>
              <a:rPr lang="en-US" altLang="zh-CN" b="1" i="1" u="none" dirty="0">
                <a:ea typeface="宋体" charset="0"/>
                <a:cs typeface="宋体" charset="0"/>
              </a:rPr>
              <a:t>“</a:t>
            </a:r>
            <a:r>
              <a:rPr lang="zh-CN" altLang="en-US" b="1" i="1" u="none" dirty="0">
                <a:ea typeface="宋体" charset="0"/>
                <a:cs typeface="宋体" charset="0"/>
              </a:rPr>
              <a:t>王和听见这一切话的臣仆都不惧怕，也不撕裂衣服。</a:t>
            </a:r>
            <a:r>
              <a:rPr lang="en-US" altLang="zh-CN" b="1" i="1" u="none" dirty="0">
                <a:ea typeface="宋体" charset="0"/>
                <a:cs typeface="宋体" charset="0"/>
              </a:rPr>
              <a:t>”</a:t>
            </a:r>
            <a:endParaRPr lang="en-US" b="1" i="1" u="none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865F05B-EFB4-E245-A4CC-1AC30237E085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93F5792-DDB5-3C4C-AE34-0AA04BD4E14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因为所罗门随从西顿人的女神亚斯她录和亚扪人可憎的神米勒公。 所罗门行耶和华眼中看为恶的事，不效法他父亲大卫专心顺从耶和华。 所罗门为摩押可憎的神基抹和亚扪人可憎的神摩洛，在耶路撒冷对面的山上建筑丘坛 （王上 </a:t>
            </a:r>
            <a:r>
              <a:rPr lang="en-US" altLang="zh-CN" dirty="0">
                <a:ea typeface="宋体" charset="0"/>
                <a:cs typeface="宋体" charset="0"/>
              </a:rPr>
              <a:t>11</a:t>
            </a:r>
            <a:r>
              <a:rPr lang="zh-CN" altLang="en-US" dirty="0">
                <a:ea typeface="宋体" charset="0"/>
                <a:cs typeface="宋体" charset="0"/>
              </a:rPr>
              <a:t>：</a:t>
            </a:r>
            <a:r>
              <a:rPr lang="en-US" altLang="zh-CN" dirty="0">
                <a:ea typeface="宋体" charset="0"/>
                <a:cs typeface="宋体" charset="0"/>
              </a:rPr>
              <a:t>5-7</a:t>
            </a:r>
            <a:r>
              <a:rPr lang="zh-CN" altLang="en-US" dirty="0">
                <a:ea typeface="宋体" charset="0"/>
                <a:cs typeface="宋体" charset="0"/>
              </a:rPr>
              <a:t>）</a:t>
            </a:r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1FA1C23-D486-1144-9475-A22298AF708A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i="0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Isaiah</a:t>
            </a:r>
            <a:r>
              <a:rPr lang="zh-CN" altLang="en-US" i="0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i="0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to King Hezekiah</a:t>
            </a:r>
          </a:p>
          <a:p>
            <a:pPr eaLnBrk="1" hangingPunct="1"/>
            <a:endParaRPr lang="en-US" altLang="zh-CN" i="1" dirty="0">
              <a:solidFill>
                <a:srgbClr val="0000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“</a:t>
            </a:r>
            <a:r>
              <a:rPr lang="en-US" altLang="zh-CN" b="1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The time will surely come when everything in your palace, and all that your fathers have stored up until this day, 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will be carried off to Babylon</a:t>
            </a:r>
            <a:r>
              <a:rPr lang="en-US" altLang="zh-CN" b="1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. Nothing will be left… And 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some of your </a:t>
            </a:r>
            <a:r>
              <a:rPr lang="en-US" altLang="zh-CN" b="1" i="1" u="sng" dirty="0" err="1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descendents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… will be taken away</a:t>
            </a:r>
            <a:r>
              <a:rPr lang="en-US" altLang="zh-CN" b="1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, and they will become eunuchs in the palace of the 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king of Babylon</a:t>
            </a:r>
            <a:r>
              <a:rPr lang="en-US" altLang="zh-CN" b="1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.” </a:t>
            </a:r>
          </a:p>
          <a:p>
            <a:pPr eaLnBrk="1" hangingPunct="1"/>
            <a:endParaRPr lang="en-US" altLang="zh-CN" b="1" i="1" dirty="0">
              <a:solidFill>
                <a:srgbClr val="0000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“</a:t>
            </a:r>
            <a:r>
              <a:rPr lang="zh-CN" altLang="en-US" sz="1200" b="0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日子必到，凡你家里所有的，并你列祖积蓄到如今的，都要</a:t>
            </a:r>
            <a:r>
              <a:rPr lang="zh-CN" altLang="en-US" sz="1200" b="0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被掳到巴比伦去</a:t>
            </a:r>
            <a:r>
              <a:rPr lang="zh-CN" altLang="en-US" sz="1200" b="0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，不留下一样。这是耶和华说的。 </a:t>
            </a:r>
            <a:r>
              <a:rPr lang="zh-CN" altLang="en-US" sz="1200" b="0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并且从你本身所生的众子</a:t>
            </a:r>
            <a:r>
              <a:rPr lang="zh-CN" altLang="en-US" sz="1200" b="0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，其中必有被掳去，在</a:t>
            </a:r>
            <a:r>
              <a:rPr lang="zh-CN" altLang="en-US" sz="1200" b="0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巴比伦</a:t>
            </a:r>
            <a:r>
              <a:rPr lang="zh-CN" altLang="en-US" sz="1200" b="0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王宫里当太监的。</a:t>
            </a:r>
            <a:r>
              <a:rPr lang="en-US" altLang="zh-CN" sz="1200" b="0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”</a:t>
            </a:r>
          </a:p>
          <a:p>
            <a:pPr eaLnBrk="1" hangingPunct="1"/>
            <a:endParaRPr lang="en-US" altLang="zh-CN" b="1" i="1" dirty="0">
              <a:solidFill>
                <a:srgbClr val="0000FF"/>
              </a:solidFill>
              <a:latin typeface="Trebuchet M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8DDE88C-F906-2B4B-BAD6-141ADB5EDE28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6699FF"/>
                </a:solidFill>
                <a:ea typeface="宋体" charset="0"/>
                <a:cs typeface="宋体" charset="0"/>
              </a:rPr>
              <a:t>“</a:t>
            </a:r>
            <a:r>
              <a:rPr lang="en-US" altLang="zh-CN" b="1" i="1" dirty="0">
                <a:solidFill>
                  <a:srgbClr val="6699FF"/>
                </a:solidFill>
                <a:ea typeface="宋体" charset="0"/>
                <a:cs typeface="宋体" charset="0"/>
              </a:rPr>
              <a:t>Even if Moses and Samuel were to stand before Me, My heart would not go out to this people. Send them away from My presence! Let them go!”</a:t>
            </a:r>
            <a:r>
              <a:rPr lang="en-US" altLang="zh-CN" dirty="0">
                <a:solidFill>
                  <a:srgbClr val="6699FF"/>
                </a:solidFill>
                <a:ea typeface="宋体" charset="0"/>
                <a:cs typeface="宋体" charset="0"/>
              </a:rPr>
              <a:t> </a:t>
            </a:r>
            <a:endParaRPr lang="en-US" altLang="ja-JP" dirty="0">
              <a:solidFill>
                <a:srgbClr val="6699FF"/>
              </a:solidFill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“虽有摩西和撒母耳站在我面前代求，我的心也不顾惜这百姓。你将他们从我眼前赶出，叫他们去吧！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7D60C66C-C3EF-3944-B02B-CE91A69A28EE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ea typeface="宋体" charset="0"/>
                <a:cs typeface="宋体" charset="0"/>
              </a:rPr>
              <a:t>“I will make them abhorrent to all the kingdoms of the earth</a:t>
            </a:r>
            <a:r>
              <a:rPr lang="en-US" altLang="zh-CN" b="1" i="1" dirty="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ea typeface="宋体" charset="0"/>
                <a:cs typeface="宋体" charset="0"/>
              </a:rPr>
              <a:t>because of what Manasseh</a:t>
            </a:r>
            <a:r>
              <a:rPr lang="en-US" altLang="zh-CN" b="1" i="1" u="sng" dirty="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ea typeface="宋体" charset="0"/>
                <a:cs typeface="宋体" charset="0"/>
              </a:rPr>
              <a:t>son of Hezekiah king of Judah</a:t>
            </a:r>
            <a:r>
              <a:rPr lang="en-US" altLang="zh-CN" b="1" i="1" dirty="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ea typeface="宋体" charset="0"/>
                <a:cs typeface="宋体" charset="0"/>
              </a:rPr>
              <a:t>did in Jerusalem</a:t>
            </a:r>
            <a:r>
              <a:rPr lang="en-US" altLang="zh-CN" b="1" i="1" dirty="0">
                <a:solidFill>
                  <a:srgbClr val="0000FF"/>
                </a:solidFill>
                <a:ea typeface="宋体" charset="0"/>
                <a:cs typeface="宋体" charset="0"/>
              </a:rPr>
              <a:t>.”</a:t>
            </a:r>
            <a:endParaRPr lang="en-US" altLang="ja-JP" b="1" i="1" dirty="0">
              <a:solidFill>
                <a:srgbClr val="0000FF"/>
              </a:solidFill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又必使他们在天下万国中抛来抛去，都因犹大王希西家的儿子</a:t>
            </a:r>
            <a:r>
              <a:rPr lang="zh-CN" altLang="en-US" u="sng" dirty="0">
                <a:ea typeface="宋体" charset="0"/>
                <a:cs typeface="宋体" charset="0"/>
              </a:rPr>
              <a:t>玛拿西</a:t>
            </a:r>
            <a:r>
              <a:rPr lang="zh-CN" altLang="en-US" dirty="0">
                <a:ea typeface="宋体" charset="0"/>
                <a:cs typeface="宋体" charset="0"/>
              </a:rPr>
              <a:t>在耶路撒冷所行的事。”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FBDC8383-DFA8-AE44-B806-939A9F5F35C4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b="1" i="1" dirty="0">
                <a:solidFill>
                  <a:schemeClr val="hlink"/>
                </a:solidFill>
                <a:ea typeface="宋体" charset="0"/>
                <a:cs typeface="宋体" charset="0"/>
              </a:rPr>
              <a:t>“...Your fathers forsook me… and did not keep my law. But</a:t>
            </a:r>
            <a:r>
              <a:rPr lang="en-US" altLang="zh-CN" b="1" i="1" dirty="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ea typeface="宋体" charset="0"/>
                <a:cs typeface="宋体" charset="0"/>
              </a:rPr>
              <a:t>you have behaved more wickedly than your fathers… instead of obeying Me. So I will throw you out of this land into a land</a:t>
            </a:r>
            <a:r>
              <a:rPr lang="en-US" altLang="zh-CN" b="1" i="1" u="sng" dirty="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solidFill>
                  <a:schemeClr val="hlink"/>
                </a:solidFill>
                <a:ea typeface="宋体" charset="0"/>
                <a:cs typeface="宋体" charset="0"/>
              </a:rPr>
              <a:t>neither you nor your fathers have known, and</a:t>
            </a:r>
            <a:r>
              <a:rPr lang="en-US" altLang="zh-CN" b="1" i="1" dirty="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ea typeface="宋体" charset="0"/>
                <a:cs typeface="宋体" charset="0"/>
              </a:rPr>
              <a:t>there you will serve other gods</a:t>
            </a:r>
            <a:r>
              <a:rPr lang="en-US" altLang="zh-CN" b="1" i="1" u="sng" dirty="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solidFill>
                  <a:schemeClr val="hlink"/>
                </a:solidFill>
                <a:ea typeface="宋体" charset="0"/>
                <a:cs typeface="宋体" charset="0"/>
              </a:rPr>
              <a:t>day and night, for I will show you no </a:t>
            </a:r>
            <a:r>
              <a:rPr lang="en-US" altLang="zh-CN" b="1" i="1" dirty="0" err="1">
                <a:solidFill>
                  <a:schemeClr val="hlink"/>
                </a:solidFill>
                <a:ea typeface="宋体" charset="0"/>
                <a:cs typeface="宋体" charset="0"/>
              </a:rPr>
              <a:t>favour</a:t>
            </a:r>
            <a:r>
              <a:rPr lang="en-US" altLang="zh-CN" b="1" i="1" dirty="0">
                <a:solidFill>
                  <a:schemeClr val="hlink"/>
                </a:solidFill>
                <a:ea typeface="宋体" charset="0"/>
                <a:cs typeface="宋体" charset="0"/>
              </a:rPr>
              <a:t>.”</a:t>
            </a:r>
            <a:endParaRPr lang="en-US" altLang="ja-JP" b="1" i="1" dirty="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“…</a:t>
            </a:r>
            <a:r>
              <a:rPr lang="zh-CN" altLang="en-US" dirty="0">
                <a:ea typeface="宋体" charset="0"/>
                <a:cs typeface="宋体" charset="0"/>
              </a:rPr>
              <a:t>因为你们列祖离弃我</a:t>
            </a:r>
            <a:r>
              <a:rPr lang="en-US" altLang="zh-CN" dirty="0">
                <a:ea typeface="宋体" charset="0"/>
                <a:cs typeface="宋体" charset="0"/>
              </a:rPr>
              <a:t>…</a:t>
            </a:r>
            <a:r>
              <a:rPr lang="zh-CN" altLang="en-US" dirty="0">
                <a:ea typeface="宋体" charset="0"/>
                <a:cs typeface="宋体" charset="0"/>
              </a:rPr>
              <a:t>不遵守我的律法。 而且你们行恶比你们列祖更甚</a:t>
            </a:r>
            <a:r>
              <a:rPr lang="en-US" altLang="zh-CN" dirty="0">
                <a:ea typeface="宋体" charset="0"/>
                <a:cs typeface="宋体" charset="0"/>
              </a:rPr>
              <a:t>…</a:t>
            </a:r>
            <a:r>
              <a:rPr lang="zh-CN" altLang="en-US" dirty="0">
                <a:ea typeface="宋体" charset="0"/>
                <a:cs typeface="宋体" charset="0"/>
              </a:rPr>
              <a:t>甚至不听从我。 所以我必将你们从这地赶出，直赶到你们和你们列祖素不认识的地，你们在那里必昼夜侍奉别神，因为我必不向你们施恩。</a:t>
            </a:r>
            <a:r>
              <a:rPr lang="en-US" altLang="zh-CN" dirty="0">
                <a:ea typeface="宋体" charset="0"/>
                <a:cs typeface="宋体" charset="0"/>
              </a:rPr>
              <a:t>”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DE6B5D7-659F-8C49-97D2-21DDBCE408A6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300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Jeremiah to King Zedekiah</a:t>
            </a:r>
          </a:p>
          <a:p>
            <a:pPr eaLnBrk="1" hangingPunct="1"/>
            <a:r>
              <a:rPr lang="zh-CN" altLang="en-US" sz="1300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耶利米劝西底家</a:t>
            </a:r>
            <a:r>
              <a:rPr lang="zh-CN" altLang="en-US" sz="1400" dirty="0">
                <a:latin typeface="Arial" charset="0"/>
              </a:rPr>
              <a:t>西王</a:t>
            </a:r>
            <a:endParaRPr lang="en-US" altLang="zh-CN" sz="1300" dirty="0">
              <a:solidFill>
                <a:schemeClr val="bg2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sz="1300" dirty="0">
              <a:solidFill>
                <a:schemeClr val="bg2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300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“I gave the same message to Zedekiah king of Judah. I said, “</a:t>
            </a:r>
            <a:r>
              <a:rPr lang="en-US" altLang="zh-CN" sz="1300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Bow your neck under the yoke of the king of Babylon; serve him and his people, and you will live.</a:t>
            </a:r>
            <a:r>
              <a:rPr lang="en-US" altLang="zh-CN" sz="1300" b="1" i="1" u="sng" dirty="0">
                <a:solidFill>
                  <a:srgbClr val="66FFFF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dirty="0">
                <a:solidFill>
                  <a:srgbClr val="FFFF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Why will you and your people die by the sword, famine, and plague with which the Lord has threatened any nation that will not serve the King of Babylon?”</a:t>
            </a:r>
            <a:endParaRPr lang="en-US" altLang="zh-CN" sz="13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我就照这一切的话对犹大王西底家说：“要把你们的颈项放在巴比伦王的轭下，服侍他和他的百姓，便得存活。 你和你的百姓为何要因刀剑、饥荒、瘟疫死亡，正如耶和华论到不服侍巴比伦王的那国说的话呢？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0A728D7-8253-4840-A5A7-4E55644AD50E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b="1" i="1" dirty="0">
                <a:solidFill>
                  <a:schemeClr val="hlink"/>
                </a:solidFill>
                <a:ea typeface="宋体" charset="0"/>
                <a:cs typeface="宋体" charset="0"/>
              </a:rPr>
              <a:t>Ezekiel to King Zedekiah</a:t>
            </a:r>
          </a:p>
          <a:p>
            <a:pPr eaLnBrk="1" hangingPunct="1"/>
            <a:r>
              <a:rPr lang="zh-CN" altLang="en-US" b="0" i="1" dirty="0">
                <a:solidFill>
                  <a:schemeClr val="hlink"/>
                </a:solidFill>
                <a:ea typeface="宋体" charset="0"/>
                <a:cs typeface="宋体" charset="0"/>
              </a:rPr>
              <a:t>以西结对</a:t>
            </a:r>
            <a:r>
              <a:rPr lang="zh-CN" altLang="en-US" b="0" dirty="0">
                <a:latin typeface="Arial" charset="0"/>
              </a:rPr>
              <a:t>西底家王</a:t>
            </a:r>
            <a:endParaRPr lang="en-US" altLang="zh-CN" b="0" i="1" dirty="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pPr eaLnBrk="1" hangingPunct="1"/>
            <a:endParaRPr lang="en-US" altLang="zh-CN" b="1" i="1" dirty="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pPr eaLnBrk="1" hangingPunct="1"/>
            <a:endParaRPr lang="en-US" altLang="zh-CN" b="1" i="1" dirty="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="1" i="1" dirty="0">
                <a:solidFill>
                  <a:schemeClr val="hlink"/>
                </a:solidFill>
                <a:ea typeface="宋体" charset="0"/>
                <a:cs typeface="宋体" charset="0"/>
              </a:rPr>
              <a:t>“…I will bring them against you from every side - the Babylonians and all the Chaldeans, the men of </a:t>
            </a:r>
            <a:r>
              <a:rPr lang="en-US" altLang="zh-CN" b="1" i="1" dirty="0" err="1">
                <a:solidFill>
                  <a:schemeClr val="hlink"/>
                </a:solidFill>
                <a:ea typeface="宋体" charset="0"/>
                <a:cs typeface="宋体" charset="0"/>
              </a:rPr>
              <a:t>Pekod</a:t>
            </a:r>
            <a:r>
              <a:rPr lang="en-US" altLang="zh-CN" b="1" i="1" dirty="0">
                <a:solidFill>
                  <a:schemeClr val="hlink"/>
                </a:solidFill>
                <a:ea typeface="宋体" charset="0"/>
                <a:cs typeface="宋体" charset="0"/>
              </a:rPr>
              <a:t>…</a:t>
            </a:r>
            <a:r>
              <a:rPr lang="en-US" altLang="zh-CN" b="1" i="1" dirty="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ea typeface="宋体" charset="0"/>
                <a:cs typeface="宋体" charset="0"/>
              </a:rPr>
              <a:t>because you lusted after the nations and defiled yourself with their idols</a:t>
            </a:r>
            <a:r>
              <a:rPr lang="en-US" altLang="zh-CN" b="1" i="1" u="sng" dirty="0">
                <a:solidFill>
                  <a:schemeClr val="hlink"/>
                </a:solidFill>
                <a:ea typeface="宋体" charset="0"/>
                <a:cs typeface="宋体" charset="0"/>
              </a:rPr>
              <a:t>.</a:t>
            </a:r>
            <a:r>
              <a:rPr lang="en-US" altLang="zh-CN" b="1" i="1" dirty="0">
                <a:solidFill>
                  <a:schemeClr val="hlink"/>
                </a:solidFill>
                <a:ea typeface="宋体" charset="0"/>
                <a:cs typeface="宋体" charset="0"/>
              </a:rPr>
              <a:t>”</a:t>
            </a:r>
            <a:endParaRPr lang="en-US" altLang="zh-CN" dirty="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“</a:t>
            </a:r>
            <a:r>
              <a:rPr lang="zh-CN" altLang="en-US" dirty="0">
                <a:ea typeface="宋体" charset="0"/>
                <a:cs typeface="宋体" charset="0"/>
              </a:rPr>
              <a:t>我必使他们来，在你四围攻击你。 所来的就是巴比伦人、迦勒底的众人、比割人、书亚人、哥亚人，同着他们的还有亚述众人，乃是做省长、副省长，做军长有名声的，都骑着马，是可爱的少年人</a:t>
            </a:r>
            <a:r>
              <a:rPr lang="en-US" altLang="zh-CN" dirty="0">
                <a:ea typeface="宋体" charset="0"/>
                <a:cs typeface="宋体" charset="0"/>
              </a:rPr>
              <a:t>…</a:t>
            </a:r>
            <a:r>
              <a:rPr lang="zh-CN" altLang="en-US" dirty="0">
                <a:ea typeface="宋体" charset="0"/>
                <a:cs typeface="宋体" charset="0"/>
              </a:rPr>
              <a:t>人必向你行这些事，因为你随从外邦人行邪淫，被他们的偶像玷污了。</a:t>
            </a:r>
            <a:r>
              <a:rPr lang="en-US" altLang="zh-CN" dirty="0">
                <a:ea typeface="宋体" charset="0"/>
                <a:cs typeface="宋体" charset="0"/>
              </a:rPr>
              <a:t>”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2F124-9B5E-584B-86D9-0C3204DD608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560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“Seek the LORD while He may be found; call on Him while He is near. Let the wicked forsake his way….</a:t>
            </a:r>
            <a:r>
              <a:rPr lang="en-US" altLang="zh-CN" sz="1200" u="sng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let him turn to the LORD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, and He will have mercy on him…for He will freely pardon” (Isa 55:6-7)</a:t>
            </a:r>
          </a:p>
          <a:p>
            <a:pPr eaLnBrk="1" hangingPunct="1">
              <a:lnSpc>
                <a:spcPct val="90000"/>
              </a:lnSpc>
            </a:pPr>
            <a:endParaRPr lang="en-US" altLang="zh-CN" sz="12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zh-CN" altLang="en-US" sz="1200" dirty="0">
                <a:latin typeface="Arial" charset="0"/>
                <a:ea typeface="宋体" charset="0"/>
                <a:cs typeface="宋体" charset="0"/>
              </a:rPr>
              <a:t>当趁耶和华可寻找的时候寻找他，相近的时候求告他。 恶人当离弃自己的道路，不义的人当除掉自己的意念。归向耶和华，耶和华就必怜恤他；当归向我们的神，因为神必广行赦免。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” </a:t>
            </a:r>
            <a:r>
              <a:rPr lang="zh-CN" altLang="en-US" sz="1200" dirty="0">
                <a:latin typeface="Arial" charset="0"/>
                <a:ea typeface="宋体" charset="0"/>
                <a:cs typeface="宋体" charset="0"/>
              </a:rPr>
              <a:t>以赛亚书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 55:6-7</a:t>
            </a:r>
          </a:p>
          <a:p>
            <a:pPr eaLnBrk="1" hangingPunct="1">
              <a:lnSpc>
                <a:spcPct val="90000"/>
              </a:lnSpc>
            </a:pPr>
            <a:endParaRPr lang="en-US" altLang="zh-CN" sz="1200" dirty="0">
              <a:latin typeface="Arial" charset="0"/>
              <a:ea typeface="宋体" charset="0"/>
              <a:cs typeface="宋体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“…So </a:t>
            </a:r>
            <a:r>
              <a:rPr lang="en-US" altLang="zh-CN" sz="1200" u="sng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turn from your evil ways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, each one of you, and reform your ways and your actions…” (</a:t>
            </a:r>
            <a:r>
              <a:rPr lang="en-US" altLang="zh-CN" sz="1200" dirty="0" err="1">
                <a:latin typeface="Arial" charset="0"/>
                <a:ea typeface="宋体" charset="0"/>
                <a:cs typeface="宋体" charset="0"/>
              </a:rPr>
              <a:t>Jer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 18:11)</a:t>
            </a:r>
          </a:p>
          <a:p>
            <a:pPr eaLnBrk="1" hangingPunct="1">
              <a:lnSpc>
                <a:spcPct val="90000"/>
              </a:lnSpc>
            </a:pPr>
            <a:endParaRPr lang="en-US" altLang="zh-CN" sz="12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1200" dirty="0">
                <a:latin typeface="Arial" charset="0"/>
                <a:ea typeface="宋体" charset="0"/>
                <a:cs typeface="宋体" charset="0"/>
              </a:rPr>
              <a:t>“现在你要对犹大人和耶路撒冷的居民说：‘耶和华如此说：“我造出灾祸攻击你们，定意刑罚你们。你们各人当回头离开所行的恶道，改正你们的行动作为。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” —</a:t>
            </a:r>
            <a:r>
              <a:rPr lang="zh-CN" altLang="en-US" sz="1200" dirty="0">
                <a:latin typeface="Arial" charset="0"/>
                <a:ea typeface="宋体" charset="0"/>
                <a:cs typeface="宋体" charset="0"/>
              </a:rPr>
              <a:t>耶利米书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 18:11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2F124-9B5E-584B-86D9-0C3204DD608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954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“Again and again I sent all my servants the prophets to you.  They said, ‘Each of you must </a:t>
            </a:r>
            <a:r>
              <a:rPr lang="en-US" altLang="zh-CN" u="sng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turn from your wicked ways</a:t>
            </a:r>
            <a:r>
              <a:rPr lang="en-US" altLang="zh-CN" u="sng" dirty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and reform your actions; do not follow other gods to serve them…” (</a:t>
            </a:r>
            <a:r>
              <a:rPr lang="en-US" altLang="zh-CN" dirty="0" err="1">
                <a:latin typeface="Arial" charset="0"/>
                <a:ea typeface="宋体" charset="0"/>
                <a:cs typeface="宋体" charset="0"/>
              </a:rPr>
              <a:t>Jer</a:t>
            </a: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35:15)</a:t>
            </a:r>
            <a:endParaRPr lang="en-US" dirty="0"/>
          </a:p>
          <a:p>
            <a:endParaRPr lang="en-US" altLang="zh-CN" sz="1200" dirty="0">
              <a:latin typeface="Arial" charset="0"/>
              <a:ea typeface="宋体" charset="0"/>
              <a:cs typeface="宋体" charset="0"/>
            </a:endParaRPr>
          </a:p>
          <a:p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zh-CN" altLang="en-US" sz="1200" dirty="0">
                <a:latin typeface="Arial" charset="0"/>
                <a:ea typeface="宋体" charset="0"/>
                <a:cs typeface="宋体" charset="0"/>
              </a:rPr>
              <a:t>我从早起来，差遣我的仆人众先知去，说：“你们各人当回头离开恶道，改正行为，不随从侍奉别神，就必住在我所赐给你们和你们列祖的地上。”只是你们没有听从我，也没有侧耳而听。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” </a:t>
            </a:r>
            <a:r>
              <a:rPr lang="zh-CN" altLang="en-US" sz="1200" dirty="0">
                <a:latin typeface="Arial" charset="0"/>
                <a:ea typeface="宋体" charset="0"/>
                <a:cs typeface="宋体" charset="0"/>
              </a:rPr>
              <a:t>（耶利米书</a:t>
            </a:r>
            <a:r>
              <a:rPr lang="en-US" altLang="zh-CN" sz="1200" dirty="0">
                <a:latin typeface="Arial" charset="0"/>
                <a:ea typeface="宋体" charset="0"/>
                <a:cs typeface="宋体" charset="0"/>
              </a:rPr>
              <a:t> 35:15</a:t>
            </a:r>
            <a:r>
              <a:rPr lang="zh-CN" altLang="en-US" sz="1200" dirty="0">
                <a:latin typeface="Arial" charset="0"/>
                <a:ea typeface="宋体" charset="0"/>
                <a:cs typeface="宋体" charset="0"/>
              </a:rPr>
              <a:t>）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“Rid yourselves of all the offenses you have committed,….</a:t>
            </a:r>
            <a:r>
              <a:rPr lang="en-US" altLang="zh-CN" u="sng" dirty="0">
                <a:solidFill>
                  <a:srgbClr val="FF0000"/>
                </a:solidFill>
                <a:latin typeface="Arial" charset="0"/>
                <a:ea typeface="宋体" charset="0"/>
                <a:cs typeface="宋体" charset="0"/>
              </a:rPr>
              <a:t>Repent and live</a:t>
            </a: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!”  (</a:t>
            </a:r>
            <a:r>
              <a:rPr lang="en-US" altLang="zh-CN" dirty="0" err="1">
                <a:latin typeface="Arial" charset="0"/>
                <a:ea typeface="宋体" charset="0"/>
                <a:cs typeface="宋体" charset="0"/>
              </a:rPr>
              <a:t>Ezek</a:t>
            </a:r>
            <a:r>
              <a:rPr lang="en-US" altLang="zh-CN" dirty="0">
                <a:latin typeface="Arial" charset="0"/>
                <a:ea typeface="宋体" charset="0"/>
                <a:cs typeface="宋体" charset="0"/>
              </a:rPr>
              <a:t> 18:31-32)</a:t>
            </a:r>
          </a:p>
          <a:p>
            <a:endParaRPr lang="en-US" dirty="0"/>
          </a:p>
          <a:p>
            <a:r>
              <a:rPr lang="zh-CN" altLang="en-US" dirty="0"/>
              <a:t>“你们要将所犯的一切罪过尽行抛弃，自做一个新心和新灵。以色列家啊，你们何必死亡呢？ 主耶和华说：我不喜悦那死人之死，所以你们当回头而存活。”（以西结书</a:t>
            </a:r>
            <a:r>
              <a:rPr lang="en-US" altLang="zh-CN" dirty="0"/>
              <a:t> 18:31-32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2F124-9B5E-584B-86D9-0C3204DD608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267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2F124-9B5E-584B-86D9-0C3204DD608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FB4205F-A7DF-DE45-971B-9B4BD9C47A3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He did not keep what the LORD has commanded:-</a:t>
            </a:r>
          </a:p>
          <a:p>
            <a:pPr eaLnBrk="1" hangingPunct="1"/>
            <a:r>
              <a:rPr lang="en-US" altLang="zh-CN" dirty="0">
                <a:solidFill>
                  <a:schemeClr val="hlink"/>
                </a:solidFill>
                <a:ea typeface="宋体" charset="0"/>
                <a:cs typeface="宋体" charset="0"/>
              </a:rPr>
              <a:t>“Do not intermarry with them… for </a:t>
            </a:r>
            <a:r>
              <a:rPr lang="en-US" altLang="zh-CN" u="sng" dirty="0">
                <a:solidFill>
                  <a:srgbClr val="3333FF"/>
                </a:solidFill>
                <a:ea typeface="宋体" charset="0"/>
                <a:cs typeface="宋体" charset="0"/>
              </a:rPr>
              <a:t>they will turn your sons away from following Me to serve other gods</a:t>
            </a:r>
            <a:r>
              <a:rPr lang="en-US" altLang="zh-CN" dirty="0">
                <a:solidFill>
                  <a:srgbClr val="3333FF"/>
                </a:solidFill>
                <a:ea typeface="宋体" charset="0"/>
                <a:cs typeface="宋体" charset="0"/>
              </a:rPr>
              <a:t>,</a:t>
            </a:r>
            <a:r>
              <a:rPr lang="en-US" altLang="zh-CN" dirty="0">
                <a:solidFill>
                  <a:srgbClr val="66FFFF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dirty="0">
                <a:solidFill>
                  <a:schemeClr val="hlink"/>
                </a:solidFill>
                <a:ea typeface="宋体" charset="0"/>
                <a:cs typeface="宋体" charset="0"/>
              </a:rPr>
              <a:t>and the LORD’s anger will burn against you and will quickly destroy you.”</a:t>
            </a:r>
            <a:endParaRPr lang="en-US" altLang="zh-CN" dirty="0"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他们没有守住上帝的命令：</a:t>
            </a:r>
            <a:r>
              <a:rPr lang="en-US" altLang="zh-CN" dirty="0">
                <a:ea typeface="宋体" charset="0"/>
                <a:cs typeface="宋体" charset="0"/>
              </a:rPr>
              <a:t>-</a:t>
            </a: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不可与他们结亲。不可将你的女儿嫁他们的儿子，也不可叫你的儿子娶他们的女儿， 因为她必使你儿子转离不跟从主，去侍奉别神，以致耶和华的怒气向你们发作，就速速地将你们灭绝。</a:t>
            </a:r>
            <a:r>
              <a:rPr lang="en-US" altLang="zh-CN" dirty="0">
                <a:ea typeface="宋体" charset="0"/>
                <a:cs typeface="宋体" charset="0"/>
              </a:rPr>
              <a:t>(</a:t>
            </a:r>
            <a:r>
              <a:rPr lang="zh-CN" altLang="en-US" dirty="0">
                <a:solidFill>
                  <a:srgbClr val="FFFF00"/>
                </a:solidFill>
                <a:latin typeface="Times New Roman" charset="0"/>
              </a:rPr>
              <a:t>申</a:t>
            </a:r>
            <a:r>
              <a:rPr lang="en-US" dirty="0">
                <a:solidFill>
                  <a:srgbClr val="FFFF00"/>
                </a:solidFill>
                <a:latin typeface="Times New Roman" charset="0"/>
              </a:rPr>
              <a:t> 7:3-4)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2F124-9B5E-584B-86D9-0C3204DD608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899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BE5F15E-B66A-2749-ABAE-42ECF0625392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69E09A2-793D-C84B-9FE3-B3F6E7D09481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5F6B1094-CB5F-6E4F-9195-9C33F7C4F70F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2ADBDA41-A65A-2849-ACEC-856E06113274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5847ACF-42EA-1C4F-9FA1-9CE9330593D6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b="0" i="0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王下 </a:t>
            </a:r>
            <a:r>
              <a:rPr lang="en-US" altLang="zh-CN" b="0" i="0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21:11-15</a:t>
            </a:r>
          </a:p>
          <a:p>
            <a:pPr eaLnBrk="1" hangingPunct="1"/>
            <a:endParaRPr lang="en-US" altLang="zh-CN" b="0" i="0" dirty="0">
              <a:solidFill>
                <a:schemeClr val="bg2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“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Manasseh… has committed these detestable sins... Therefore, the God of Israel</a:t>
            </a:r>
            <a:r>
              <a:rPr lang="en-US" altLang="zh-CN" b="1" i="1" u="sng" dirty="0">
                <a:solidFill>
                  <a:srgbClr val="FFFF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says: I am going to bring such disaster on Jerusalem and Judah… </a:t>
            </a:r>
            <a:r>
              <a:rPr lang="en-US" altLang="zh-CN" b="1" i="1" u="sng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I</a:t>
            </a:r>
            <a:r>
              <a:rPr lang="en-US" altLang="zh-CN" b="1" i="1" u="sng" dirty="0">
                <a:solidFill>
                  <a:srgbClr val="FFFF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will wipe out Jerusalem</a:t>
            </a:r>
            <a:r>
              <a:rPr lang="en-US" altLang="zh-CN" b="1" i="1" u="sng" dirty="0">
                <a:solidFill>
                  <a:srgbClr val="FFFF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as one wipes a dish... and turning it upside down.”</a:t>
            </a:r>
            <a:endParaRPr lang="en-US" altLang="zh-CN" b="1" dirty="0">
              <a:solidFill>
                <a:schemeClr val="bg2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dirty="0">
                <a:ea typeface="宋体" charset="0"/>
                <a:cs typeface="宋体" charset="0"/>
              </a:rPr>
              <a:t>“</a:t>
            </a:r>
            <a:r>
              <a:rPr lang="zh-CN" altLang="en-US" dirty="0">
                <a:ea typeface="宋体" charset="0"/>
                <a:cs typeface="宋体" charset="0"/>
              </a:rPr>
              <a:t>因犹大王玛拿西行这些可憎的恶事比先前亚摩利人所行的更甚，使犹大人拜他的偶像陷在罪里， 所以耶和华以色列的神如此说：我必降祸于耶路撒冷和犹大</a:t>
            </a:r>
            <a:r>
              <a:rPr lang="en-US" altLang="zh-CN" dirty="0">
                <a:ea typeface="宋体" charset="0"/>
                <a:cs typeface="宋体" charset="0"/>
              </a:rPr>
              <a:t>…</a:t>
            </a:r>
            <a:r>
              <a:rPr lang="zh-CN" altLang="en-US" dirty="0">
                <a:ea typeface="宋体" charset="0"/>
                <a:cs typeface="宋体" charset="0"/>
              </a:rPr>
              <a:t>我必用量撒马利亚的准绳和亚哈家的线砣</a:t>
            </a:r>
            <a:r>
              <a:rPr lang="en-US" altLang="zh-CN" dirty="0">
                <a:ea typeface="宋体" charset="0"/>
                <a:cs typeface="宋体" charset="0"/>
              </a:rPr>
              <a:t>…</a:t>
            </a:r>
            <a:r>
              <a:rPr lang="zh-CN" altLang="en-US" dirty="0">
                <a:ea typeface="宋体" charset="0"/>
                <a:cs typeface="宋体" charset="0"/>
              </a:rPr>
              <a:t>如人擦盘将盘倒扣。</a:t>
            </a:r>
            <a:r>
              <a:rPr lang="en-US" altLang="zh-CN" dirty="0">
                <a:ea typeface="宋体" charset="0"/>
                <a:cs typeface="宋体" charset="0"/>
              </a:rPr>
              <a:t>”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183F83FF-E7C0-1644-872F-5A2EA6884827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2 Kings 24:2-4</a:t>
            </a:r>
          </a:p>
          <a:p>
            <a:pPr eaLnBrk="1" hangingPunct="1"/>
            <a:endParaRPr lang="en-US" altLang="zh-CN" b="1" i="1" dirty="0">
              <a:solidFill>
                <a:schemeClr val="bg2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“The Lord sent Babylonian, Aramean, Moabite and Ammonite raiders against him</a:t>
            </a:r>
            <a:r>
              <a:rPr lang="en-US" altLang="zh-CN" b="1" i="1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dirty="0">
                <a:latin typeface="Trebuchet MS" charset="0"/>
                <a:ea typeface="宋体" charset="0"/>
                <a:cs typeface="宋体" charset="0"/>
              </a:rPr>
              <a:t>(Jehoiakim)</a:t>
            </a:r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.</a:t>
            </a:r>
            <a:r>
              <a:rPr lang="en-US" altLang="zh-CN" b="1" i="1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He sent them</a:t>
            </a:r>
            <a:r>
              <a:rPr lang="en-US" altLang="zh-CN" b="1" i="1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to destroy Judah</a:t>
            </a:r>
            <a:r>
              <a:rPr lang="en-US" altLang="zh-CN" b="1" i="1" u="sng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according to the LORD’s command, in order to remove them from His presence</a:t>
            </a:r>
            <a:r>
              <a:rPr lang="en-US" altLang="zh-CN" b="1" i="1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because of the sins of Manasseh</a:t>
            </a:r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... For he had filled Jerusalem with innocent blood, and the</a:t>
            </a:r>
            <a:r>
              <a:rPr lang="en-US" altLang="zh-CN" b="1" i="1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LORD was not willing to forgive</a:t>
            </a:r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.” </a:t>
            </a: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“耶和华使迦勒底军、亚兰军、摩押军和亚扪人的军来攻击约雅敬，毁灭犹大，正如耶和华借他仆人众先知所说的。 这祸临到犹大人诚然是耶和华所命的，要将他们从自己面前赶出，是因玛拿西所犯的一切罪， 又因他流无辜人的血，充满了耶路撒冷；耶和华决不肯赦免。”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AE3F188C-2348-F84E-A4FD-931C76B6A272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SG" altLang="zh-CN" sz="1300" b="1" i="1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2 Chronicles 36:14-17</a:t>
            </a:r>
          </a:p>
          <a:p>
            <a:pPr eaLnBrk="1" hangingPunct="1"/>
            <a:r>
              <a:rPr lang="zh-CN" altLang="en-US" sz="1300" b="1" i="1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历下 </a:t>
            </a:r>
            <a:endParaRPr lang="en-US" altLang="zh-CN" sz="1300" b="1" i="1" dirty="0">
              <a:solidFill>
                <a:srgbClr val="FFCC00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sz="1300" b="1" i="1" dirty="0">
              <a:solidFill>
                <a:srgbClr val="FFCC00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300" dirty="0">
                <a:latin typeface="Trebuchet MS" charset="0"/>
                <a:ea typeface="宋体" charset="0"/>
                <a:cs typeface="宋体" charset="0"/>
              </a:rPr>
              <a:t>    </a:t>
            </a:r>
            <a:r>
              <a:rPr lang="en-US" altLang="zh-CN" sz="1300" b="1" i="1" dirty="0">
                <a:solidFill>
                  <a:schemeClr val="hlink"/>
                </a:solidFill>
                <a:latin typeface="Trebuchet MS" charset="0"/>
                <a:ea typeface="宋体" charset="0"/>
                <a:cs typeface="宋体" charset="0"/>
              </a:rPr>
              <a:t>“Furthermore, all the leaders of the priests and the people</a:t>
            </a:r>
            <a:r>
              <a:rPr lang="en-US" altLang="zh-CN" sz="1300" b="1" i="1" dirty="0"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became more and more unfaithful</a:t>
            </a:r>
            <a:r>
              <a:rPr lang="en-US" altLang="zh-CN" sz="1300" b="1" i="1" dirty="0">
                <a:solidFill>
                  <a:schemeClr val="hlink"/>
                </a:solidFill>
                <a:latin typeface="Trebuchet MS" charset="0"/>
                <a:ea typeface="宋体" charset="0"/>
                <a:cs typeface="宋体" charset="0"/>
              </a:rPr>
              <a:t>… and</a:t>
            </a:r>
            <a:r>
              <a:rPr lang="en-US" altLang="zh-CN" sz="1300" b="1" i="1" dirty="0"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defiling the temple of the LORD... in Jerusalem</a:t>
            </a:r>
            <a:r>
              <a:rPr lang="en-US" altLang="zh-CN" sz="1300" b="1" i="1" dirty="0">
                <a:solidFill>
                  <a:schemeClr val="hlink"/>
                </a:solidFill>
                <a:latin typeface="Trebuchet MS" charset="0"/>
                <a:ea typeface="宋体" charset="0"/>
                <a:cs typeface="宋体" charset="0"/>
              </a:rPr>
              <a:t>. The LORD, the God of their fathers,</a:t>
            </a:r>
            <a:r>
              <a:rPr lang="en-US" altLang="zh-CN" sz="1300" b="1" i="1" dirty="0"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sent word to them through His messengers again and again</a:t>
            </a:r>
            <a:r>
              <a:rPr lang="en-US" altLang="zh-CN" sz="1300" b="1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,</a:t>
            </a:r>
            <a:r>
              <a:rPr lang="en-US" altLang="zh-CN" sz="1300" b="1" i="1" dirty="0">
                <a:solidFill>
                  <a:srgbClr val="00FFFF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dirty="0">
                <a:solidFill>
                  <a:schemeClr val="hlink"/>
                </a:solidFill>
                <a:latin typeface="Trebuchet MS" charset="0"/>
                <a:ea typeface="宋体" charset="0"/>
                <a:cs typeface="宋体" charset="0"/>
              </a:rPr>
              <a:t>because He had pity on His people and on His dwelling place.</a:t>
            </a:r>
            <a:r>
              <a:rPr lang="en-US" altLang="zh-CN" sz="1300" b="1" i="1" dirty="0"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But they mocked God’s  messengers, despised His words</a:t>
            </a:r>
            <a:r>
              <a:rPr lang="en-US" altLang="zh-CN" sz="1300" b="1" i="1" dirty="0"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dirty="0">
                <a:solidFill>
                  <a:schemeClr val="hlink"/>
                </a:solidFill>
                <a:latin typeface="Trebuchet MS" charset="0"/>
                <a:ea typeface="宋体" charset="0"/>
                <a:cs typeface="宋体" charset="0"/>
              </a:rPr>
              <a:t>and scoffed at His prophets</a:t>
            </a:r>
            <a:r>
              <a:rPr lang="en-US" altLang="zh-CN" sz="1300" b="1" i="1" dirty="0"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until the wrath of the LORD was aroused </a:t>
            </a:r>
            <a:r>
              <a:rPr lang="en-US" altLang="zh-CN" sz="1300" b="1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against His people</a:t>
            </a:r>
            <a:r>
              <a:rPr lang="en-US" altLang="zh-CN" sz="1300" b="1" i="1" dirty="0">
                <a:solidFill>
                  <a:srgbClr val="66FFFF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dirty="0">
                <a:solidFill>
                  <a:schemeClr val="hlink"/>
                </a:solidFill>
                <a:latin typeface="Trebuchet MS" charset="0"/>
                <a:ea typeface="宋体" charset="0"/>
                <a:cs typeface="宋体" charset="0"/>
              </a:rPr>
              <a:t>and there was no remedy. He brought up against them the</a:t>
            </a:r>
            <a:r>
              <a:rPr lang="en-US" altLang="zh-CN" sz="1300" b="1" i="1" dirty="0"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sz="1300" b="1" i="1" u="sng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king of the Babylonians... God handed all of them over to Nebuchadnezzar.</a:t>
            </a:r>
            <a:r>
              <a:rPr lang="en-US" altLang="zh-CN" sz="1300" b="1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”</a:t>
            </a:r>
            <a:endParaRPr lang="en-US" altLang="zh-CN" sz="1300" b="1" i="1" dirty="0">
              <a:solidFill>
                <a:srgbClr val="FFCC00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“众祭司长和百姓也大大犯罪，效法外邦人一切可憎的事，污秽耶和华在耶路撒冷分别为圣的殿。 耶和华他们列祖的神因为爱惜自己的民和他的居所，从早起来差遣使者去警戒他们。 他们却戏笑神的使者，藐视他的言语，讥诮他的先知，以致耶和华的愤怒向他的百姓发作，无法可救。所以，耶和华使迦勒底人的王来攻击他们，在他们圣殿里用刀杀了他们的壮丁，不怜恤他们的少男处女、老人白叟，耶和华将他们都交在迦勒底王手里。”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6E8DB26C-803C-9D40-B5BC-CC472D4D96D6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2 Kings 24:20</a:t>
            </a:r>
          </a:p>
          <a:p>
            <a:pPr eaLnBrk="1" hangingPunct="1"/>
            <a:endParaRPr lang="en-US" altLang="zh-CN" b="1" i="1" dirty="0">
              <a:solidFill>
                <a:schemeClr val="bg2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“It was because of the</a:t>
            </a:r>
            <a:r>
              <a:rPr lang="en-US" altLang="zh-CN" b="1" i="1" dirty="0">
                <a:solidFill>
                  <a:srgbClr val="FFFF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solidFill>
                  <a:srgbClr val="0000FF"/>
                </a:solidFill>
                <a:latin typeface="Trebuchet MS" charset="0"/>
                <a:ea typeface="宋体" charset="0"/>
                <a:cs typeface="宋体" charset="0"/>
              </a:rPr>
              <a:t>LORD’s anger</a:t>
            </a:r>
            <a:r>
              <a:rPr lang="en-US" altLang="zh-CN" b="1" i="1" dirty="0">
                <a:solidFill>
                  <a:srgbClr val="FFFF00"/>
                </a:solidFill>
                <a:latin typeface="Trebuchet MS" charset="0"/>
                <a:ea typeface="宋体" charset="0"/>
                <a:cs typeface="宋体" charset="0"/>
              </a:rPr>
              <a:t> </a:t>
            </a:r>
            <a:r>
              <a:rPr lang="en-US" altLang="zh-CN" b="1" i="1" dirty="0">
                <a:solidFill>
                  <a:schemeClr val="bg2"/>
                </a:solidFill>
                <a:latin typeface="Trebuchet MS" charset="0"/>
                <a:ea typeface="宋体" charset="0"/>
                <a:cs typeface="宋体" charset="0"/>
              </a:rPr>
              <a:t>that all this happened to Jerusalem and Judah, and in the end He thrust them from His presence.”</a:t>
            </a:r>
            <a:endParaRPr lang="en-US" altLang="zh-CN" dirty="0">
              <a:solidFill>
                <a:schemeClr val="bg2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ea typeface="宋体" charset="0"/>
                <a:cs typeface="宋体" charset="0"/>
              </a:rPr>
              <a:t>“</a:t>
            </a:r>
            <a:r>
              <a:rPr lang="zh-CN" altLang="en-US" dirty="0">
                <a:ea typeface="宋体" charset="0"/>
                <a:cs typeface="宋体" charset="0"/>
              </a:rPr>
              <a:t>因此耶和华的怒气在耶路撒冷和犹大发作，以致将人民从自己面前赶出。</a:t>
            </a:r>
            <a:r>
              <a:rPr lang="en-US" altLang="zh-CN" dirty="0">
                <a:ea typeface="宋体" charset="0"/>
                <a:cs typeface="宋体" charset="0"/>
              </a:rPr>
              <a:t>”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960DB648-F0B2-4D46-B2E8-EC060D1B4773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76F81492-0882-A340-8D13-C66CEE5797E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Trebuchet MS" charset="0"/>
                <a:ea typeface="宋体" charset="0"/>
                <a:cs typeface="宋体" charset="0"/>
              </a:rPr>
              <a:t>God tears Solomon’s kingdom from his son, but keeps 1 tribe for his son for the sake of David (1 Kings 11:13).</a:t>
            </a:r>
          </a:p>
          <a:p>
            <a:pPr eaLnBrk="1" hangingPunct="1"/>
            <a:r>
              <a:rPr lang="zh-CN" altLang="en-US" dirty="0">
                <a:latin typeface="Trebuchet MS" charset="0"/>
                <a:ea typeface="宋体" charset="0"/>
                <a:cs typeface="宋体" charset="0"/>
              </a:rPr>
              <a:t>神必从你、所罗门儿子的手中将国夺回，但要因大卫和神所选择的耶路撒冷，还留一支派的儿子（王上</a:t>
            </a:r>
            <a:r>
              <a:rPr lang="en-US" altLang="zh-CN" dirty="0">
                <a:latin typeface="Trebuchet MS" charset="0"/>
                <a:ea typeface="宋体" charset="0"/>
                <a:cs typeface="宋体" charset="0"/>
              </a:rPr>
              <a:t>11:13</a:t>
            </a:r>
            <a:r>
              <a:rPr lang="zh-CN" altLang="en-US" dirty="0">
                <a:latin typeface="Trebuchet MS" charset="0"/>
                <a:ea typeface="宋体" charset="0"/>
                <a:cs typeface="宋体" charset="0"/>
              </a:rPr>
              <a:t>）</a:t>
            </a:r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latin typeface="Trebuchet MS" charset="0"/>
                <a:ea typeface="宋体" charset="0"/>
                <a:cs typeface="宋体" charset="0"/>
              </a:rPr>
              <a:t>Kingdom divided after Solomon’s death into</a:t>
            </a:r>
          </a:p>
          <a:p>
            <a:pPr eaLnBrk="1" hangingPunct="1"/>
            <a:r>
              <a:rPr lang="zh-CN" altLang="en-US" dirty="0">
                <a:latin typeface="Trebuchet MS" charset="0"/>
                <a:ea typeface="宋体" charset="0"/>
                <a:cs typeface="宋体" charset="0"/>
              </a:rPr>
              <a:t>所罗门死亡之后，王国分裂成：</a:t>
            </a:r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altLang="zh-CN" sz="1400" dirty="0">
                <a:latin typeface="Trebuchet MS" charset="0"/>
                <a:ea typeface="宋体" charset="0"/>
                <a:cs typeface="宋体" charset="0"/>
              </a:rPr>
              <a:t>Israel (Northern, 10 tribes)</a:t>
            </a:r>
          </a:p>
          <a:p>
            <a:pPr lvl="1" eaLnBrk="1" hangingPunct="1"/>
            <a:r>
              <a:rPr lang="zh-CN" altLang="en-US" sz="1400" dirty="0">
                <a:latin typeface="Trebuchet MS" charset="0"/>
                <a:ea typeface="宋体" charset="0"/>
                <a:cs typeface="宋体" charset="0"/>
              </a:rPr>
              <a:t>北国以色列（</a:t>
            </a:r>
            <a:r>
              <a:rPr lang="en-US" altLang="zh-CN" sz="1400" dirty="0">
                <a:latin typeface="Trebuchet MS" charset="0"/>
                <a:ea typeface="宋体" charset="0"/>
                <a:cs typeface="宋体" charset="0"/>
              </a:rPr>
              <a:t>10</a:t>
            </a:r>
            <a:r>
              <a:rPr lang="zh-CN" altLang="en-US" sz="1400" dirty="0">
                <a:latin typeface="Trebuchet MS" charset="0"/>
                <a:ea typeface="宋体" charset="0"/>
                <a:cs typeface="宋体" charset="0"/>
              </a:rPr>
              <a:t>个支派）</a:t>
            </a:r>
            <a:endParaRPr lang="en-US" altLang="zh-CN" sz="1400" dirty="0">
              <a:latin typeface="Trebuchet MS" charset="0"/>
              <a:ea typeface="宋体" charset="0"/>
              <a:cs typeface="宋体" charset="0"/>
            </a:endParaRPr>
          </a:p>
          <a:p>
            <a:pPr lvl="1" eaLnBrk="1" hangingPunct="1"/>
            <a:r>
              <a:rPr lang="en-US" altLang="zh-CN" sz="1400" dirty="0">
                <a:latin typeface="Trebuchet MS" charset="0"/>
                <a:ea typeface="宋体" charset="0"/>
                <a:cs typeface="宋体" charset="0"/>
              </a:rPr>
              <a:t>Judah (Southern, 2 tribes - Judah and Benjamin)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latin typeface="Trebuchet MS" charset="0"/>
                <a:ea typeface="宋体" charset="0"/>
                <a:cs typeface="宋体" charset="0"/>
              </a:rPr>
              <a:t>南国犹大（</a:t>
            </a:r>
            <a:r>
              <a:rPr lang="en-US" altLang="zh-CN" sz="1400" dirty="0">
                <a:latin typeface="Trebuchet MS" charset="0"/>
                <a:ea typeface="宋体" charset="0"/>
                <a:cs typeface="宋体" charset="0"/>
              </a:rPr>
              <a:t>10</a:t>
            </a:r>
            <a:r>
              <a:rPr lang="zh-CN" altLang="en-US" sz="1400" dirty="0">
                <a:latin typeface="Trebuchet MS" charset="0"/>
                <a:ea typeface="宋体" charset="0"/>
                <a:cs typeface="宋体" charset="0"/>
              </a:rPr>
              <a:t>个支派）</a:t>
            </a:r>
            <a:endParaRPr lang="en-US" altLang="zh-CN" sz="14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dirty="0">
                <a:latin typeface="Trebuchet MS" charset="0"/>
                <a:ea typeface="宋体" charset="0"/>
                <a:cs typeface="宋体" charset="0"/>
              </a:rPr>
              <a:t>Worship of the Baals and other foreign gods was introduced by Solomon’s foreign wives, and became widely accepted in Israel and Judah later.</a:t>
            </a:r>
          </a:p>
          <a:p>
            <a:pPr eaLnBrk="1" hangingPunct="1"/>
            <a:r>
              <a:rPr lang="zh-CN" altLang="en-US" dirty="0">
                <a:latin typeface="Trebuchet MS" charset="0"/>
                <a:ea typeface="宋体" charset="0"/>
                <a:cs typeface="宋体" charset="0"/>
              </a:rPr>
              <a:t>对诸巴力和其他外邦神的崇拜是由所罗门的外邦妻子引入的，后来在以色列和犹大被广泛接受。</a:t>
            </a:r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0573E4A3-233E-2A47-A321-D6F9E4FC21F4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9AE661B-0D86-5046-BDCB-4FEEB3EFFCCE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D3882B5-B833-3C41-88FD-EC67D008F195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A4B4F36-B937-E746-9341-AB6122E17BCA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</a:pP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D8C2A9B-9DD8-1C48-9515-3B8673ECCD1A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Clr>
                <a:schemeClr val="hlink"/>
              </a:buClr>
            </a:pP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1B592B03-DE74-384B-B703-816690FDC81B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37C5E2EC-F6F5-354E-BA61-19B8BC0FAE93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2F124-9B5E-584B-86D9-0C3204DD608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739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BFC73EE2-5FBE-7E4F-B017-6735F1438B8F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A8BAD4FD-701F-B348-A4D7-1765101DCFEF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47002B34-1F3A-E440-B2A8-A9DFDB567F7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EE5CEA66-3288-8A45-AA63-743CE1FA383F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Psalm 145:8, 17, 21</a:t>
            </a:r>
          </a:p>
          <a:p>
            <a:pPr eaLnBrk="1" hangingPunct="1"/>
            <a:r>
              <a:rPr lang="zh-CN" altLang="en-US" dirty="0">
                <a:solidFill>
                  <a:srgbClr val="3333FF"/>
                </a:solidFill>
                <a:latin typeface="Trebuchet MS" charset="0"/>
                <a:ea typeface="宋体" charset="0"/>
                <a:cs typeface="宋体" charset="0"/>
              </a:rPr>
              <a:t>诗篇 </a:t>
            </a:r>
            <a:endParaRPr lang="en-US" altLang="zh-CN" dirty="0">
              <a:solidFill>
                <a:srgbClr val="3333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b="1" i="1" dirty="0">
              <a:solidFill>
                <a:srgbClr val="3333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="1" i="1" dirty="0">
                <a:solidFill>
                  <a:srgbClr val="3333FF"/>
                </a:solidFill>
                <a:latin typeface="Trebuchet MS" charset="0"/>
                <a:ea typeface="宋体" charset="0"/>
                <a:cs typeface="宋体" charset="0"/>
              </a:rPr>
              <a:t>“The LORD is gracious and compassionate, slow to anger and rich in love.</a:t>
            </a:r>
          </a:p>
          <a:p>
            <a:pPr eaLnBrk="1" hangingPunct="1"/>
            <a:r>
              <a:rPr lang="zh-CN" altLang="en-US" b="1" i="1" dirty="0">
                <a:solidFill>
                  <a:srgbClr val="3333FF"/>
                </a:solidFill>
                <a:latin typeface="Trebuchet MS" charset="0"/>
                <a:ea typeface="宋体" charset="0"/>
                <a:cs typeface="宋体" charset="0"/>
              </a:rPr>
              <a:t>耶和华有恩惠，有怜悯，不轻易发怒，大有慈爱。</a:t>
            </a:r>
            <a:endParaRPr lang="en-US" altLang="zh-CN" b="1" i="1" dirty="0">
              <a:solidFill>
                <a:srgbClr val="3333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b="1" i="1" dirty="0">
              <a:solidFill>
                <a:srgbClr val="3333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="1" i="1" dirty="0">
                <a:solidFill>
                  <a:srgbClr val="3333FF"/>
                </a:solidFill>
                <a:latin typeface="Trebuchet MS" charset="0"/>
                <a:ea typeface="宋体" charset="0"/>
                <a:cs typeface="宋体" charset="0"/>
              </a:rPr>
              <a:t>    The LORD is righteous in all His ways and loving toward all he has made.</a:t>
            </a:r>
          </a:p>
          <a:p>
            <a:pPr eaLnBrk="1" hangingPunct="1"/>
            <a:r>
              <a:rPr lang="zh-CN" altLang="en-US" b="1" i="1" dirty="0">
                <a:solidFill>
                  <a:srgbClr val="3333FF"/>
                </a:solidFill>
                <a:latin typeface="Trebuchet MS" charset="0"/>
                <a:ea typeface="宋体" charset="0"/>
                <a:cs typeface="宋体" charset="0"/>
              </a:rPr>
              <a:t>耶和华在他一切所行的无不公义，在他一切所做的都有慈爱。</a:t>
            </a:r>
            <a:endParaRPr lang="en-US" altLang="zh-CN" b="1" i="1" dirty="0">
              <a:solidFill>
                <a:srgbClr val="3333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b="1" i="1" dirty="0">
              <a:solidFill>
                <a:srgbClr val="3333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="1" i="1" dirty="0">
                <a:solidFill>
                  <a:srgbClr val="3333FF"/>
                </a:solidFill>
                <a:latin typeface="Trebuchet MS" charset="0"/>
                <a:ea typeface="宋体" charset="0"/>
                <a:cs typeface="宋体" charset="0"/>
              </a:rPr>
              <a:t>	My mouth will speak in praise of the LORD. Let every creature praise His holy name for ever and ever.”</a:t>
            </a: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我的口要说出赞美耶和华的话，唯愿凡有血气的都永永远远称颂他的圣名！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3D831C3-D47D-1F4E-80F0-EE6FF6B6C192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Backgrounds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2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D91F8644-F206-064C-989B-2A44EE851A8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fld id="{CC9441C6-DF7A-A745-963C-01EA9A10B03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Baal was the supreme male god of the Canaanite nations (Baal means “lord” or “master”). </a:t>
            </a:r>
          </a:p>
          <a:p>
            <a:pPr eaLnBrk="1" hangingPunct="1"/>
            <a:r>
              <a:rPr lang="zh-CN" altLang="en-US" sz="800" dirty="0"/>
              <a:t>巴力是迦南地最有权力神 （意思是“主”或“主人”）。</a:t>
            </a:r>
            <a:endParaRPr lang="en-US" altLang="zh-CN" sz="6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sz="6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Worship of Baal and its other forms (</a:t>
            </a:r>
            <a:r>
              <a:rPr lang="en-US" altLang="zh-CN" sz="1000" dirty="0" err="1">
                <a:latin typeface="Trebuchet MS" charset="0"/>
                <a:ea typeface="宋体" charset="0"/>
                <a:cs typeface="宋体" charset="0"/>
              </a:rPr>
              <a:t>Baalim</a:t>
            </a:r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) prevailed amongst the Moabites and Midianites during Israelites’ wandering in the wilderness.</a:t>
            </a:r>
            <a:endParaRPr lang="en-US" altLang="zh-CN" sz="6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600" dirty="0">
                <a:latin typeface="Trebuchet MS" charset="0"/>
                <a:ea typeface="宋体" charset="0"/>
                <a:cs typeface="宋体" charset="0"/>
              </a:rPr>
              <a:t>以色列人在旷野行走的时候，摩押人和米甸人中盛行对巴力和巴力的崇拜。</a:t>
            </a:r>
            <a:endParaRPr lang="en-US" altLang="zh-CN" sz="6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endParaRPr lang="en-US" altLang="zh-CN" sz="6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000" dirty="0">
                <a:latin typeface="Trebuchet MS" charset="0"/>
                <a:ea typeface="宋体" charset="0"/>
                <a:cs typeface="宋体" charset="0"/>
              </a:rPr>
              <a:t>Believed to be the god of rain and fertility.</a:t>
            </a:r>
          </a:p>
          <a:p>
            <a:pPr eaLnBrk="1" hangingPunct="1"/>
            <a:r>
              <a:rPr lang="zh-CN" altLang="en-US" dirty="0">
                <a:ea typeface="宋体" charset="0"/>
                <a:cs typeface="宋体" charset="0"/>
              </a:rPr>
              <a:t>巴力是个能够赐“雨”及“生育能力”的神</a:t>
            </a:r>
            <a:endParaRPr lang="en-US" dirty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5861 w 4917"/>
                <a:gd name="T3" fmla="*/ -1 h 1000"/>
                <a:gd name="T4" fmla="*/ 6524 w 4917"/>
                <a:gd name="T5" fmla="*/ 664 h 1000"/>
                <a:gd name="T6" fmla="*/ 5860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7" y="-1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1000"/>
                    <a:pt x="4416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5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8F6BC-2A3F-0E4B-B03F-3E9A18B27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0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7E0EA-95C8-F14F-BAD1-A20E87627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3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8574-A668-A640-950B-59BFDD6D1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EA5B-8B88-F04C-BF10-6506AD5B1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63CD-3D92-EC46-BA8D-6AD22D20D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EFC03-4ED8-8F4A-92CB-77FE89D6D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5D47B-72A3-164B-87B7-45AEA20BF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1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BB5-F1A3-8D46-A8CE-6DED50519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5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D750-A79C-BC49-9762-8B43F2FBE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5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A6DD8-2FC9-E546-ADEE-25122A2E5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4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4D034-3E55-0E43-9451-05187A222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0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D08D-36AB-4A4C-AC48-2B0562F18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2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8675-3414-0348-A15B-A950AC0C0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75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6986-D1AF-0144-9411-73413BF65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FAC-CFAD-DD4F-AA92-8315A6B86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0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EA4C-A9FC-014C-8DC0-855AE0B8D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77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0BA7-59CB-8B41-9CF9-4669EC244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5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6073-54D6-814B-817B-7B3F648A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4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91D5B-2610-E047-B4BA-9A387C11A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91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5829-FD68-8144-BDA2-0890E2984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8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C4508-4018-3D49-81D3-8A2EB0092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6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4E84-29AC-2343-B83F-5C62DEEB3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8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E95D6-65C5-A741-A5CE-D67DF9EBF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19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C6A2-4D73-8642-9DAA-A46E60464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3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F3E3B-582B-CE43-82E4-FE3D5871D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76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7612-0A2F-2A49-8B96-EF9F8BB1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1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B725-1910-EA43-9AE7-0C540DB4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38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59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243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46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60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721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53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8DEF1-CC10-164B-A79D-814335C15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47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27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4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5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40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14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7969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6478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99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7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62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3EF8-F3BA-6F40-87C5-F87769995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56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9371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5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1786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000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510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35F3-3E3D-FD4B-B2AC-BA5AACCF3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14407-35F3-8C4B-9177-D83DB91FF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73B0-2394-AC4C-ADCC-F7A05294A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0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0262-E40E-D84D-B245-B0ECBB88B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3834 w 7000"/>
                <a:gd name="T3" fmla="*/ -1 h 1000"/>
                <a:gd name="T4" fmla="*/ 4129 w 7000"/>
                <a:gd name="T5" fmla="*/ 295 h 1000"/>
                <a:gd name="T6" fmla="*/ 3833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500" y="-1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1000"/>
                    <a:pt x="6499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pPr>
              <a:defRPr/>
            </a:pPr>
            <a:fld id="{BE56B896-51B0-1446-AACC-319E5D0C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9BF583-6521-B046-ACC3-BF16E6013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宋体" charset="-122"/>
                <a:cs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F7E9171-9B5F-EB43-9458-664E775C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3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32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3.xml"/><Relationship Id="rId5" Type="http://schemas.openxmlformats.org/officeDocument/2006/relationships/image" Target="../media/image28.gif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63.xml"/><Relationship Id="rId4" Type="http://schemas.openxmlformats.org/officeDocument/2006/relationships/image" Target="../media/image28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3568" y="692696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7200" dirty="0">
                <a:solidFill>
                  <a:schemeClr val="tx1"/>
                </a:solidFill>
                <a:effectLst>
                  <a:glow rad="139700">
                    <a:schemeClr val="bg2">
                      <a:lumMod val="50000"/>
                    </a:schemeClr>
                  </a:glo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巴比伦掳走的原因</a:t>
            </a:r>
            <a:endParaRPr lang="en-US" altLang="zh-CN" sz="7200" dirty="0">
              <a:solidFill>
                <a:schemeClr val="tx1"/>
              </a:solidFill>
              <a:effectLst>
                <a:glow rad="139700">
                  <a:schemeClr val="bg2">
                    <a:lumMod val="50000"/>
                  </a:schemeClr>
                </a:glow>
              </a:effectLst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305"/>
            <a:ext cx="9144000" cy="70383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600200"/>
            <a:ext cx="5402262" cy="3629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—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手持权杖和长矛，上面插满了植物。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常被描绘成“云之骑士”，并在与风暴、云和雷声有关的图像中被描述。</a:t>
            </a:r>
          </a:p>
          <a:p>
            <a:pPr eaLnBrk="1" hangingPunct="1">
              <a:lnSpc>
                <a:spcPct val="80000"/>
              </a:lnSpc>
              <a:buFont typeface="Wingdings" charset="0"/>
              <a:buBlip>
                <a:blip r:embed="rId3"/>
              </a:buBlip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巴力和相关的神也被描绘成一只交配的公牛，象征着生育。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2400" dirty="0">
              <a:latin typeface="Trebuchet MS" charset="0"/>
              <a:ea typeface="宋体" charset="0"/>
              <a:cs typeface="宋体" charset="0"/>
            </a:endParaRPr>
          </a:p>
        </p:txBody>
      </p:sp>
      <p:pic>
        <p:nvPicPr>
          <p:cNvPr id="133124" name="Picture 4" descr="baal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3145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5DBE803-CBFF-6045-A3D6-1D0A81640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6" descr="Sabc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4006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8"/>
          <p:cNvSpPr txBox="1">
            <a:spLocks noChangeArrowheads="1"/>
          </p:cNvSpPr>
          <p:nvPr/>
        </p:nvSpPr>
        <p:spPr bwMode="auto">
          <a:xfrm>
            <a:off x="1692275" y="4652963"/>
            <a:ext cx="5402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just" eaLnBrk="1" hangingPunct="1"/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对巴力的崇拜包括神圣的卖淫，卖淫的男女都被认为能</a:t>
            </a:r>
            <a:r>
              <a:rPr lang="zh-CN" altLang="en-US" sz="2000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唤醒巴力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，给他带来活力，</a:t>
            </a:r>
            <a:r>
              <a:rPr lang="zh-CN" altLang="en-US" sz="2000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带来雨水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，使大地肥沃。</a:t>
            </a:r>
            <a:endParaRPr lang="en-US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just" eaLnBrk="1" hangingPunct="1"/>
            <a:endParaRPr lang="en-US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11A31CE-6249-D945-AEC3-186326A5E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u="sng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巴力比利土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约巴力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)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是在示剑的士师那里敬拜的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士师记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8:33; 9:4).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u="sng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巴力西卜是</a:t>
            </a:r>
            <a:r>
              <a:rPr lang="zh-CN" altLang="en-US" sz="2400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非利士人的城以革伦敬拜。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王下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1:2,3,16)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u="sng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巴力毗珥</a:t>
            </a:r>
            <a:r>
              <a:rPr lang="en-US" altLang="zh-CN" sz="2400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是摩押人拜的像，他是开幕式的主，也就是叫别人也来拜的。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u="sng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迦南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的神哈达，亚述的神</a:t>
            </a:r>
            <a:r>
              <a:rPr lang="zh-CN" altLang="en-US" sz="2400" u="sng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亚达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。</a:t>
            </a:r>
            <a:endParaRPr lang="en-US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迦南大部分地区干旱。</a:t>
            </a:r>
          </a:p>
          <a:p>
            <a:pPr lvl="1"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北部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-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比南部更肥沃和农业。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lvl="1"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作物和动物肥力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-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适量的雨和及时的雨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.</a:t>
            </a:r>
          </a:p>
          <a:p>
            <a:pPr lvl="1"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巴力崇拜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–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在以色列北部王国非常猖獗。</a:t>
            </a:r>
          </a:p>
          <a:p>
            <a:pPr marL="457200" lvl="1" indent="0" eaLnBrk="1" hangingPunct="1">
              <a:buNone/>
            </a:pP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然而，南方的犹大王国也与之斗争</a:t>
            </a:r>
            <a:endParaRPr lang="en-US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6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对其他神的崇拜</a:t>
            </a:r>
            <a:endParaRPr lang="en-US" altLang="zh-CN" sz="66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摩洛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437878"/>
            <a:ext cx="7924800" cy="4419600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亚扪人的国家神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利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18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：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21;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32:35)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。</a:t>
            </a:r>
          </a:p>
          <a:p>
            <a:pPr eaLnBrk="1" hangingPunct="1">
              <a:buFont typeface="Wingdings" charset="0"/>
              <a:buBlip>
                <a:blip r:embed="rId3"/>
              </a:buBlip>
            </a:pPr>
            <a:endParaRPr lang="en-US" altLang="zh-CN" sz="24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在旧约的玛拉干（列上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11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：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5;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列上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23:13;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西番雅书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1:5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），新约中的摩洛客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使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7:43)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。</a:t>
            </a:r>
          </a:p>
          <a:p>
            <a:pPr eaLnBrk="1" hangingPunct="1">
              <a:buFont typeface="Wingdings" charset="0"/>
              <a:buNone/>
            </a:pPr>
            <a:endParaRPr lang="en-US" altLang="zh-CN" sz="24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火神。祭拜时，父母会焚烧孩子作为祭品。</a:t>
            </a:r>
          </a:p>
          <a:p>
            <a:pPr marL="0" indent="0" eaLnBrk="1" hangingPunct="1">
              <a:buNone/>
            </a:pPr>
            <a:endParaRPr lang="en-US" altLang="zh-CN" sz="2400" dirty="0">
              <a:latin typeface="Trebuchet MS" charset="0"/>
              <a:ea typeface="宋体" charset="0"/>
              <a:cs typeface="宋体" charset="0"/>
            </a:endParaRPr>
          </a:p>
        </p:txBody>
      </p:sp>
      <p:pic>
        <p:nvPicPr>
          <p:cNvPr id="21509" name="Picture 5" descr="mol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0353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mol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215900"/>
            <a:ext cx="82391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molech child sacrif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" b="12030"/>
          <a:stretch>
            <a:fillRect/>
          </a:stretch>
        </p:blipFill>
        <p:spPr bwMode="auto">
          <a:xfrm>
            <a:off x="7277100" y="223838"/>
            <a:ext cx="86518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molech child sacrif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" b="12030"/>
          <a:stretch>
            <a:fillRect/>
          </a:stretch>
        </p:blipFill>
        <p:spPr bwMode="auto">
          <a:xfrm>
            <a:off x="2986460" y="1772816"/>
            <a:ext cx="2894012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C 0.00746 -0.05417 0.0026 -0.0419 0.00138 -0.14329 C 0.00191 -0.21643 0.00138 -0.28958 0.00295 -0.36296 C 0.00295 -0.36528 0.00538 -0.36667 0.00607 -0.36898 C 0.00972 -0.3794 0.00937 -0.39792 0.0184 -0.40347 C 0.02413 -0.40694 0.03073 -0.40903 0.0368 -0.4118 C 0.03993 -0.41319 0.046 -0.41597 0.046 -0.41574 C 0.18454 -0.40602 0.09861 -0.40972 0.34913 -0.40972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4.6346E-6 C -0.16893 0.11564 -0.33768 0.23127 -0.37067 0.25416 " pathEditMode="relative" ptsTypes="aA">
                                      <p:cBhvr>
                                        <p:cTn id="3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基抹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4581525"/>
            <a:ext cx="6769100" cy="1296988"/>
          </a:xfrm>
        </p:spPr>
        <p:txBody>
          <a:bodyPr/>
          <a:lstStyle/>
          <a:p>
            <a:pPr eaLnBrk="1" hangingPunct="1">
              <a:buNone/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被儿童祭物当作燔祭来崇拜。摩押王米沙将他的长子献给基抹。（王下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3:27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）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24580" name="Picture 4" descr="chem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822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63713" y="1916113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摩押人和亚扪人的国神。</a:t>
            </a:r>
            <a:endParaRPr lang="en-US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24583" name="Picture 7" descr="chem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8638"/>
            <a:ext cx="822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35150" y="3429000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不祥之星</a:t>
            </a:r>
            <a:endParaRPr lang="en-US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24585" name="Picture 9" descr="chem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37063"/>
            <a:ext cx="822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0" descr="chem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69215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2" grpId="0"/>
      <p:bldP spid="245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亚斯她录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143364" name="Picture 4" descr="Ashtor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23383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3024188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古代叙利亚和腓尼基的月亮女神，性、肉欲之爱和生育。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940425" y="1628775"/>
            <a:ext cx="280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现代当量</a:t>
            </a:r>
            <a: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</a:rPr>
              <a:t>=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金星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1258888" y="57340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被认为是巴尔的女性伴侣。</a:t>
            </a:r>
          </a:p>
        </p:txBody>
      </p:sp>
      <p:pic>
        <p:nvPicPr>
          <p:cNvPr id="71686" name="Picture 9" descr="Ashtor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6762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66" grpId="0"/>
      <p:bldP spid="1433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回顾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所罗门年老时所犯的罪使神将他的国一分为二。</a:t>
            </a:r>
          </a:p>
          <a:p>
            <a:pPr eaLnBrk="1" hangingPunct="1"/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问题开始于更早的时候，当以色列人没有完全听从上帝的命令，把迦南人赶走，没有与他们通婚。</a:t>
            </a:r>
            <a:endParaRPr lang="en-US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600" b="1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分裂的王国</a:t>
            </a:r>
            <a:endParaRPr lang="en-US" altLang="zh-CN" sz="6600" b="1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6" name="Picture 8" descr="05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49326" r="3076" b="2737"/>
          <a:stretch>
            <a:fillRect/>
          </a:stretch>
        </p:blipFill>
        <p:spPr bwMode="auto">
          <a:xfrm>
            <a:off x="1403350" y="3429000"/>
            <a:ext cx="619283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7" name="Picture 9" descr="05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1433" r="3076" b="50674"/>
          <a:stretch>
            <a:fillRect/>
          </a:stretch>
        </p:blipFill>
        <p:spPr bwMode="auto">
          <a:xfrm>
            <a:off x="1403350" y="1225550"/>
            <a:ext cx="619283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2588711" y="2276475"/>
            <a:ext cx="433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solidFill>
                  <a:srgbClr val="FFFFFF"/>
                </a:solidFill>
                <a:effectLst>
                  <a:glow rad="139700">
                    <a:schemeClr val="bg2">
                      <a:lumMod val="50000"/>
                    </a:schemeClr>
                  </a:glo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王国如何分裂</a:t>
            </a:r>
            <a:endParaRPr lang="en-US" sz="5400" dirty="0">
              <a:solidFill>
                <a:srgbClr val="FFFFFF"/>
              </a:solidFill>
              <a:effectLst>
                <a:glow rad="139700">
                  <a:schemeClr val="bg2">
                    <a:lumMod val="50000"/>
                  </a:schemeClr>
                </a:glow>
              </a:effectLst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44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30252" r="3923" b="47110"/>
          <a:stretch>
            <a:fillRect/>
          </a:stretch>
        </p:blipFill>
        <p:spPr bwMode="auto">
          <a:xfrm>
            <a:off x="0" y="0"/>
            <a:ext cx="917257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5761038" cy="936625"/>
          </a:xfrm>
          <a:solidFill>
            <a:srgbClr val="969696">
              <a:alpha val="18039"/>
            </a:srgbClr>
          </a:solidFill>
        </p:spPr>
        <p:txBody>
          <a:bodyPr/>
          <a:lstStyle/>
          <a:p>
            <a:pPr algn="l" eaLnBrk="1" hangingPunct="1"/>
            <a:r>
              <a:rPr lang="zh-CN" altLang="en-US" sz="4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北国以色列的国王</a:t>
            </a:r>
            <a:endParaRPr lang="en-US" altLang="zh-CN" sz="4800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9138"/>
            <a:ext cx="4787900" cy="4176712"/>
          </a:xfrm>
        </p:spPr>
        <p:txBody>
          <a:bodyPr/>
          <a:lstStyle/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耶羅波安一世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(933-911) - 22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拿答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(911-910) - 2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巴沙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(910-887) – 24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以拉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(887-886) - 2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心利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(886) – 7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天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暗利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(886-875) - 12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亞哈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(875-854) - 22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亞哈謝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(855-854) - 2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約蘭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(854-843) -12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耶戶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(843-816) - 28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91891" y="1989138"/>
            <a:ext cx="4588621" cy="4176712"/>
          </a:xfrm>
        </p:spPr>
        <p:txBody>
          <a:bodyPr/>
          <a:lstStyle/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約哈斯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(820-804) - 17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約阿施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(806-790) – 16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耶羅波安二世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(790-749) – 42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撒迦利雅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(748) - 6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月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沙龍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(748) - 1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月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米拿現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(748-738) - 10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比加轄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(738-736) – 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比加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(748-730) - 20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187325" indent="-187325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何細亞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(730-721) - 9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 rot="20558566">
            <a:off x="15454" y="3176849"/>
            <a:ext cx="89138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Arial"/>
              </a:rPr>
              <a:t>19 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Arial"/>
              </a:rPr>
              <a:t>个国王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Arial"/>
              </a:rPr>
              <a:t> — </a:t>
            </a:r>
            <a:r>
              <a:rPr lang="zh-CN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Arial"/>
              </a:rPr>
              <a:t>都是坏的！</a:t>
            </a:r>
            <a:endParaRPr lang="en-US" altLang="zh-CN" sz="6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S PGothic" panose="020B0600070205080204" pitchFamily="34" charset="-128"/>
              <a:ea typeface="MS PGothic" panose="020B0600070205080204" pitchFamily="34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4" grpId="0" build="p"/>
      <p:bldP spid="307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6" name="Picture 6" descr="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5780" r="3125" b="19322"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8288" y="5715000"/>
            <a:ext cx="6335712" cy="1143000"/>
          </a:xfrm>
          <a:solidFill>
            <a:srgbClr val="C0C0C0">
              <a:alpha val="30196"/>
            </a:srgbClr>
          </a:solidFill>
        </p:spPr>
        <p:txBody>
          <a:bodyPr/>
          <a:lstStyle/>
          <a:p>
            <a:pPr eaLnBrk="1" hangingPunct="1"/>
            <a:r>
              <a:rPr lang="zh-CN" altLang="en-US" sz="4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南国犹的国王</a:t>
            </a:r>
            <a:endParaRPr lang="en-US" altLang="zh-CN" sz="4800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2006" y="260350"/>
            <a:ext cx="487203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羅波安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(933-916) – 17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羅波安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(915-913) - 3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亞撒</a:t>
            </a:r>
            <a:r>
              <a:rPr lang="en-US" altLang="zh-CN" sz="24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(912-872) - 41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約沙法</a:t>
            </a:r>
            <a:r>
              <a:rPr lang="en-US" altLang="zh-CN" sz="24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(874-850)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	- 25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約蘭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(850-843) - 8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亞哈謝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(843) - 1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亞她利雅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(843-837) - 6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約阿施</a:t>
            </a:r>
            <a:r>
              <a:rPr lang="en-US" altLang="zh-CN" sz="24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(843-803) - 40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亞瑪謝</a:t>
            </a:r>
            <a:r>
              <a:rPr lang="en-US" altLang="zh-CN" sz="24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(803-775) - 29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亞撒利雅 </a:t>
            </a:r>
            <a:r>
              <a:rPr lang="en-US" altLang="zh-CN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烏西雅</a:t>
            </a:r>
            <a:r>
              <a:rPr lang="en-US" altLang="zh-CN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)</a:t>
            </a: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(787-735)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	- 52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60350"/>
            <a:ext cx="4643437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約坦</a:t>
            </a:r>
            <a:r>
              <a:rPr lang="en-US" altLang="zh-CN" sz="24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(749-734) - 16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亞哈斯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(741-726) - 16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希西家</a:t>
            </a:r>
            <a:r>
              <a:rPr lang="en-US" altLang="zh-CN" sz="2400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(726-697) - 29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瑪拿西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(697-642) - 55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亞們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(641-640) -2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b="1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約西亞</a:t>
            </a:r>
            <a:r>
              <a:rPr lang="en-US" altLang="zh-CN" sz="2400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(639-608) - 31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約哈斯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(608) - 3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个月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約雅敬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(608-597) - 11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約雅斤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(597) - 3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个月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西底家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(597-586) – 11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年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331913" y="413921"/>
            <a:ext cx="6102953" cy="923330"/>
          </a:xfrm>
          <a:prstGeom prst="rect">
            <a:avLst/>
          </a:prstGeom>
          <a:solidFill>
            <a:srgbClr val="808080">
              <a:alpha val="8705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19</a:t>
            </a:r>
            <a:r>
              <a:rPr lang="zh-CN" altLang="en-US" sz="5400" b="1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个国王及</a:t>
            </a:r>
            <a:r>
              <a:rPr lang="en-US" altLang="zh-CN" sz="5400" b="1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lang="zh-CN" altLang="en-US" sz="5400" b="1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个王后</a:t>
            </a:r>
            <a:endParaRPr lang="en-US" altLang="zh-CN" sz="5400" b="1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611188" y="5661025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 rot="-1438756">
            <a:off x="755651" y="1869239"/>
            <a:ext cx="741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8</a:t>
            </a:r>
            <a:r>
              <a:rPr lang="zh-CN" altLang="en-US" sz="7200" b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个</a:t>
            </a:r>
            <a:r>
              <a:rPr lang="zh-CN" altLang="en-SG" sz="7200" b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好国王</a:t>
            </a:r>
            <a:endParaRPr lang="en-US" sz="7200" b="1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/>
      <p:bldP spid="148485" grpId="0" animBg="1"/>
      <p:bldP spid="1484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6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分裂王国的可憎之事</a:t>
            </a:r>
            <a:endParaRPr lang="en-US" altLang="zh-CN" sz="66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42435" r="3923" b="47110"/>
          <a:stretch>
            <a:fillRect/>
          </a:stretch>
        </p:blipFill>
        <p:spPr bwMode="auto">
          <a:xfrm>
            <a:off x="0" y="0"/>
            <a:ext cx="91725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以色列和犹大的罪恶达到了顶峰。比法官的时代还糟。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对巴力和其他异教神的崇拜与对神的崇拜混合在一起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偶像崇拜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+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叛教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各处都为巴力和其他神建造了庙宇、祭坛和礼拜场所。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广泛传播的罪恶和谋杀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活人献祭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)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以及与偶像崇拜相关的性不道德。</a:t>
            </a:r>
            <a:endParaRPr lang="en-US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83971" name="Picture 5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5877" r="3125" b="24879"/>
          <a:stretch>
            <a:fillRect/>
          </a:stretch>
        </p:blipFill>
        <p:spPr bwMode="auto">
          <a:xfrm>
            <a:off x="0" y="6065838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5256213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神写在十诫和律法书中的律法被完全遗忘了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没有人读过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;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逾越节没有观察到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)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上帝的圣殿年久失修。一些国王和敌人把圣殿里的东西拿走了。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坏国王们通过他们的偶像崇拜和不敬虔的例子使人们犯罪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少数善良的国王试图废除异教的神崇拜，重新建立对神的崇拜和在圣殿里的服务。但是，他们没有成功地使人民的心归向上帝。</a:t>
            </a:r>
            <a:endParaRPr lang="en-US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86018" name="Picture 4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42435" r="3923" b="47110"/>
          <a:stretch>
            <a:fillRect/>
          </a:stretch>
        </p:blipFill>
        <p:spPr bwMode="auto">
          <a:xfrm>
            <a:off x="0" y="0"/>
            <a:ext cx="91725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5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5877" r="3125" b="24879"/>
          <a:stretch>
            <a:fillRect/>
          </a:stretch>
        </p:blipFill>
        <p:spPr bwMode="auto">
          <a:xfrm>
            <a:off x="0" y="6065838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ah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29860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995738" y="2565400"/>
            <a:ext cx="3836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</a:rPr>
              <a:t>亞哈斯王和瑪拿西王两人都把孩子献给了火</a:t>
            </a:r>
            <a:endParaRPr lang="en-US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88067" name="Picture 7" descr="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42435" r="3923" b="47110"/>
          <a:stretch>
            <a:fillRect/>
          </a:stretch>
        </p:blipFill>
        <p:spPr bwMode="auto">
          <a:xfrm>
            <a:off x="0" y="0"/>
            <a:ext cx="91725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8" descr="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5877" r="3125" b="24879"/>
          <a:stretch>
            <a:fillRect/>
          </a:stretch>
        </p:blipFill>
        <p:spPr bwMode="auto">
          <a:xfrm>
            <a:off x="0" y="6065838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66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上帝保持沉默了吗？</a:t>
            </a:r>
            <a:endParaRPr lang="en-US" altLang="zh-CN" sz="66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上帝愤怒和希望的使者</a:t>
            </a:r>
            <a:endParaRPr lang="en-US" altLang="zh-CN" sz="3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上帝派遣他的先知去</a:t>
            </a: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0" indent="0" eaLnBrk="1" hangingPunct="1">
              <a:buNone/>
            </a:pPr>
            <a:endParaRPr lang="en-US" altLang="zh-CN" sz="31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lvl="1"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警告他对他们</a:t>
            </a:r>
            <a: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包括流亡者</a:t>
            </a:r>
            <a: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)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的愤怒和审判。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457200" lvl="1" indent="0" eaLnBrk="1" hangingPunct="1">
              <a:buNone/>
            </a:pPr>
            <a:endParaRPr lang="zh-CN" altLang="en-US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lvl="1"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呼召以色列</a:t>
            </a:r>
            <a: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/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犹大立即从他们的罪中回头。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457200" lvl="1" indent="0" eaLnBrk="1" hangingPunct="1">
              <a:buNone/>
            </a:pPr>
            <a:endParaRPr lang="zh-CN" altLang="en-US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lvl="1" eaLnBrk="1" hangingPunct="1"/>
            <a:r>
              <a:rPr lang="zh-CN" altLang="en-US" sz="32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你们当安慰那将要得救归回故土的犹大余民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4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先知</a:t>
            </a:r>
            <a:endParaRPr lang="en-US" sz="4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5573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altLang="zh-CN" sz="3600" b="1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 </a:t>
            </a:r>
            <a:r>
              <a:rPr lang="zh-CN" altLang="en-US" sz="3600" b="1" u="sng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以色列</a:t>
            </a:r>
            <a:endParaRPr lang="en-US" altLang="zh-CN" sz="20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以利亚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以利沙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约拿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阿摩司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何西阿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484313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altLang="zh-CN" b="1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   </a:t>
            </a:r>
            <a:r>
              <a:rPr lang="zh-CN" altLang="en-US" sz="3600" b="1" u="sng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犹大</a:t>
            </a:r>
            <a:endParaRPr lang="en-US" altLang="zh-CN" sz="20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约珥</a:t>
            </a:r>
            <a:endParaRPr lang="en-SG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以赛亚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弥迦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那鸿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西番雅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哈巴谷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耶利米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俄巴底亚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以西结</a:t>
            </a:r>
            <a:endParaRPr lang="en-US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>
                <a:latin typeface="Arial" charset="0"/>
                <a:ea typeface="宋体" charset="0"/>
                <a:cs typeface="宋体" charset="0"/>
              </a:rPr>
              <a:t>Prophets</a:t>
            </a:r>
          </a:p>
        </p:txBody>
      </p:sp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3779838" y="2276475"/>
            <a:ext cx="4341812" cy="138499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但是，坏国王却</a:t>
            </a:r>
            <a:endParaRPr lang="en-SG" altLang="zh-CN" sz="2800" b="1" dirty="0">
              <a:solidFill>
                <a:srgbClr val="3333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不听</a:t>
            </a:r>
            <a:endParaRPr lang="en-SG" altLang="zh-CN" sz="2800" b="1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 eaLnBrk="1" hangingPunct="1"/>
            <a:r>
              <a:rPr lang="zh-CN" altLang="en-US" sz="2800" b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先知的话</a:t>
            </a:r>
            <a:endParaRPr lang="en-US" altLang="zh-CN" sz="2800" b="1" dirty="0">
              <a:solidFill>
                <a:srgbClr val="3333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王国如何分裂</a:t>
            </a:r>
            <a:endParaRPr lang="en-US" altLang="zh-CN" b="1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210550" cy="4419600"/>
          </a:xfrm>
        </p:spPr>
        <p:txBody>
          <a:bodyPr/>
          <a:lstStyle/>
          <a:p>
            <a:pPr eaLnBrk="1" hangingPunct="1"/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所罗门国王有好的开始</a:t>
            </a: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可是他爱上了许多外邦的女人 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–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埃及人，摩押人，亚摩利人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, 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以东人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, 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西顿人，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赫梯人</a:t>
            </a: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所罗门有妃七百，都是公主，还有嫔三百，这些妃嫔诱惑他的心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.</a:t>
            </a:r>
            <a:endParaRPr lang="en-US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7172" name="Picture 4" descr="solomon l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92375"/>
            <a:ext cx="32004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olomon lo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5488"/>
            <a:ext cx="5048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0.00116 C 0.00799 -0.01134 0.03646 -0.0213 0.04618 -0.0213 C 0.10903 -0.0213 0.17361 0.13704 0.17361 0.29537 C 0.17361 0.21551 0.20591 0.13704 0.23646 0.13704 C 0.26875 0.13704 0.29931 0.21667 0.29931 0.29537 C 0.29931 0.25579 0.31546 0.21551 0.33143 0.21551 C 0.34757 0.21551 0.36372 0.25486 0.36372 0.29537 C 0.36372 0.275 0.37188 0.25579 0.37986 0.25579 C 0.38802 0.25579 0.39601 0.27616 0.39601 0.29537 C 0.39601 0.28518 0.40035 0.275 0.40417 0.275 C 0.40625 0.275 0.41216 0.28518 0.41216 0.29537 C 0.41216 0.29028 0.41424 0.28518 0.4165 0.28518 C 0.4165 0.28657 0.42066 0.29028 0.42066 0.29537 C 0.42066 0.29259 0.42066 0.29028 0.42275 0.29028 C 0.42275 0.29143 0.42483 0.29282 0.42483 0.29537 C 0.42483 0.29398 0.42483 0.29259 0.42483 0.29143 C 0.42691 0.29143 0.42691 0.29282 0.42691 0.29421 C 0.429 0.29421 0.429 0.29282 0.429 0.29143 C 0.43125 0.29143 0.43125 0.29282 0.43125 0.29421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3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以色列</a:t>
            </a:r>
            <a:r>
              <a:rPr lang="en-US" altLang="zh-CN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—</a:t>
            </a: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亚述掳走</a:t>
            </a:r>
            <a:endParaRPr lang="en-US" altLang="zh-CN" sz="54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以色列</a:t>
            </a:r>
            <a: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: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亚述掳走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637463" cy="2836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以色列被三四个相继的亚述王侵略。</a:t>
            </a: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600" dirty="0">
              <a:latin typeface="MS PGothic" panose="020B0600070205080204" pitchFamily="34" charset="-128"/>
              <a:ea typeface="MS PGothic" panose="020B0600070205080204" pitchFamily="34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在公元前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740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年，提革拉毗列色掳掠了亚述沿岸的部落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(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历下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5:26)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和加利利的居民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(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列下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15:29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，就是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9:1)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。</a:t>
            </a:r>
            <a:endParaRPr lang="en-US" sz="2800" dirty="0">
              <a:latin typeface="MS PGothic" panose="020B0600070205080204" pitchFamily="34" charset="-128"/>
              <a:ea typeface="MS PGothic" panose="020B0600070205080204" pitchFamily="34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600" dirty="0">
              <a:latin typeface="MS PGothic" panose="020B0600070205080204" pitchFamily="34" charset="-128"/>
              <a:ea typeface="MS PGothic" panose="020B0600070205080204" pitchFamily="34" charset="-128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2%20KINGS%2017%20-%2023%20So%20was%20Israel%20carried%20away%20out%20of%20their%20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3529012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1600200"/>
            <a:ext cx="3890963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撒缦以色两次入侵以色列</a:t>
            </a:r>
            <a:r>
              <a:rPr lang="en-US" altLang="zh-CN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列下</a:t>
            </a:r>
            <a:r>
              <a:rPr lang="en-US" altLang="zh-CN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17:3,5)</a:t>
            </a:r>
            <a:r>
              <a:rPr lang="zh-CN" altLang="en-US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，在三年的围困之后占领了撒玛利亚</a:t>
            </a:r>
            <a:r>
              <a:rPr lang="en-US" altLang="zh-CN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公元前</a:t>
            </a:r>
            <a:r>
              <a:rPr lang="en-US" altLang="zh-CN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722</a:t>
            </a:r>
            <a:r>
              <a:rPr lang="zh-CN" altLang="en-US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年</a:t>
            </a:r>
            <a:r>
              <a:rPr lang="en-US" altLang="zh-CN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)</a:t>
            </a:r>
            <a:r>
              <a:rPr lang="zh-CN" altLang="en-US" sz="2800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，把以色列人带到亚述。</a:t>
            </a:r>
            <a:endParaRPr lang="en-US" altLang="zh-CN" sz="2800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600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Times New Roman" charset="0"/>
            </a:endParaRP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1908175" y="5013325"/>
            <a:ext cx="5113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zh-CN" altLang="en-US" u="sng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以色列十支</a:t>
            </a:r>
            <a:r>
              <a:rPr lang="zh-CN" altLang="en-US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派王国的</a:t>
            </a:r>
            <a:r>
              <a:rPr lang="zh-CN" altLang="en-US" u="sng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终结</a:t>
            </a:r>
            <a:r>
              <a:rPr lang="zh-CN" altLang="en-US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Times New Roman" charset="0"/>
              </a:rPr>
              <a:t>。</a:t>
            </a:r>
            <a:endParaRPr lang="en-US" altLang="zh-CN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</a:pPr>
            <a:endParaRPr lang="en-US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E04F7F6-F576-EA4F-81D9-5E844242E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以色列</a:t>
            </a:r>
            <a: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: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亚述掳走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build="p"/>
      <p:bldP spid="1536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犹大是否有比以色列好吗？</a:t>
            </a:r>
            <a:endParaRPr lang="en-US" altLang="zh-CN" sz="54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犹大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犹大人也崇拜异教的神。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0" indent="0" eaLnBrk="1" hangingPunct="1">
              <a:buNone/>
            </a:pP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他们的一些国王特别邪恶，对上帝目中无人。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玛拿西国王</a:t>
            </a:r>
            <a:r>
              <a:rPr lang="en-US" altLang="zh-CN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             </a:t>
            </a:r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       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王下 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21:3-7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924800" cy="4419600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重建他父希西家所拆毁的邱坛。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为巴力和亚舍拉筑坛。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向天上的万象下拜，敬拜他们。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在欣嫩子谷的火中献祭他的儿子。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又观兆、用法术、用邪术、立交鬼的和行巫术的。</a:t>
            </a: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要把他所雕刻的像安在耶和华的殿里。</a:t>
            </a:r>
            <a:endParaRPr lang="en-US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玛拿西国王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因为他的罪，神宣告对耶路撒冷和犹大的审判。</a:t>
            </a:r>
            <a:r>
              <a:rPr lang="en-US" altLang="zh-CN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   </a:t>
            </a:r>
          </a:p>
          <a:p>
            <a:pPr marL="0" indent="0" eaLnBrk="1" hangingPunct="1">
              <a:buNone/>
            </a:pPr>
            <a:r>
              <a:rPr lang="zh-CN" altLang="en-US" b="1" i="1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zh-CN" altLang="en-US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玛拿西行这些可憎的恶事</a:t>
            </a:r>
            <a:r>
              <a:rPr lang="en-US" altLang="zh-CN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… </a:t>
            </a:r>
            <a:r>
              <a:rPr lang="zh-CN" altLang="en-US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所以耶和华以色列的神如此说：我必降祸于耶路撒冷和犹大</a:t>
            </a:r>
            <a:r>
              <a:rPr lang="en-US" altLang="zh-CN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…</a:t>
            </a:r>
            <a:r>
              <a:rPr lang="zh-CN" altLang="en-US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必擦净耶路撒冷</a:t>
            </a:r>
            <a:r>
              <a:rPr lang="en-US" altLang="zh-CN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…</a:t>
            </a:r>
            <a:r>
              <a:rPr lang="zh-CN" altLang="en-US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使他们成为一切仇敌掳掠之物。” （王下 </a:t>
            </a:r>
            <a:r>
              <a:rPr lang="en-US" altLang="zh-CN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21:11-15</a:t>
            </a:r>
            <a:r>
              <a:rPr lang="zh-CN" altLang="en-US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）</a:t>
            </a:r>
            <a:endParaRPr lang="en-US" altLang="zh-CN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约雅敬国王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3962400" cy="4419600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即使在他被巴比伦王打败之后，他也没有后悔。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16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2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上帝命令耶利米写下关于犹大被巴比伦毁灭的警告，作为上帝神圣的审判。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16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有人将书卷念给约雅敬听，他就把书卷割下烧了</a:t>
            </a:r>
            <a:endParaRPr lang="en-US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57349" name="Picture 5" descr="jer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1"/>
          <a:stretch>
            <a:fillRect/>
          </a:stretch>
        </p:blipFill>
        <p:spPr bwMode="auto">
          <a:xfrm>
            <a:off x="611188" y="1412875"/>
            <a:ext cx="35623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133850" y="2204864"/>
            <a:ext cx="43985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“王和听见这一切话的臣仆都不惧怕，也不撕裂衣服。”</a:t>
            </a:r>
            <a:endParaRPr lang="en-US" altLang="zh-CN" sz="4000" i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4690" name="Rectangle 8"/>
          <p:cNvSpPr>
            <a:spLocks noChangeArrowheads="1"/>
          </p:cNvSpPr>
          <p:nvPr/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4200" dirty="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耶利米书</a:t>
            </a:r>
            <a:r>
              <a:rPr lang="en-US" altLang="zh-CN" sz="4200" dirty="0">
                <a:solidFill>
                  <a:schemeClr val="tx2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zh-CN" sz="4200" dirty="0">
                <a:solidFill>
                  <a:schemeClr val="tx2"/>
                </a:solidFill>
              </a:rPr>
              <a:t>36:24</a:t>
            </a:r>
          </a:p>
        </p:txBody>
      </p:sp>
      <p:pic>
        <p:nvPicPr>
          <p:cNvPr id="114691" name="Picture 11" descr="jehoiak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30178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539552" y="1981200"/>
            <a:ext cx="8064896" cy="1600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上帝对犹大君王的</a:t>
            </a:r>
            <a:br>
              <a:rPr lang="en-SG" altLang="zh-CN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</a:b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预先警告</a:t>
            </a:r>
            <a:endParaRPr lang="en-US" altLang="zh-CN" sz="54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4" name="Picture 16" descr="chem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26574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国王如何分裂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280150" y="2354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endParaRPr lang="en-US" sz="1800"/>
          </a:p>
        </p:txBody>
      </p:sp>
      <p:pic>
        <p:nvPicPr>
          <p:cNvPr id="119817" name="Picture 9" descr="solomon after ashtore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309562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468313" y="1628775"/>
            <a:ext cx="3168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亚斯她录</a:t>
            </a:r>
            <a:endParaRPr lang="en-US" altLang="zh-CN" u="sng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西顿人女神</a:t>
            </a:r>
            <a:endParaRPr lang="en-US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19820" name="Picture 12" descr="mole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265747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5651500" y="4437063"/>
            <a:ext cx="28813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摩洛</a:t>
            </a:r>
            <a:endParaRPr lang="en-US" altLang="zh-CN" u="sng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亚摩利人的神</a:t>
            </a:r>
            <a:endParaRPr lang="en-US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2771775" y="5300663"/>
            <a:ext cx="25923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基抹</a:t>
            </a:r>
            <a:endParaRPr lang="en-US" altLang="zh-CN" u="sng" dirty="0">
              <a:solidFill>
                <a:srgbClr val="FF00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spcBef>
                <a:spcPct val="50000"/>
              </a:spcBef>
            </a:pP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摩押人的神</a:t>
            </a:r>
            <a:endParaRPr lang="en-US" altLang="zh-CN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5065" name="Text Box 18"/>
          <p:cNvSpPr txBox="1">
            <a:spLocks noChangeArrowheads="1"/>
          </p:cNvSpPr>
          <p:nvPr/>
        </p:nvSpPr>
        <p:spPr bwMode="auto">
          <a:xfrm>
            <a:off x="6227763" y="765175"/>
            <a:ext cx="2232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SG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王上</a:t>
            </a:r>
            <a:r>
              <a:rPr lang="zh-CN" altLang="en-US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altLang="zh-CN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11:5</a:t>
            </a:r>
            <a:endParaRPr lang="en-US" sz="28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19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8" grpId="0"/>
      <p:bldP spid="119822" grpId="0"/>
      <p:bldP spid="1198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5" descr="isai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73238"/>
            <a:ext cx="1878013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AutoShape 11"/>
          <p:cNvSpPr>
            <a:spLocks noChangeArrowheads="1"/>
          </p:cNvSpPr>
          <p:nvPr/>
        </p:nvSpPr>
        <p:spPr bwMode="auto">
          <a:xfrm>
            <a:off x="2124075" y="1700213"/>
            <a:ext cx="4752975" cy="4465637"/>
          </a:xfrm>
          <a:prstGeom prst="wedgeRoundRectCallout">
            <a:avLst>
              <a:gd name="adj1" fmla="val 62523"/>
              <a:gd name="adj2" fmla="val -30662"/>
              <a:gd name="adj3" fmla="val 16667"/>
            </a:avLst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以赛亚对希西家说</a:t>
            </a:r>
            <a:endParaRPr lang="en-US" dirty="0">
              <a:latin typeface="Arial" charset="0"/>
            </a:endParaRPr>
          </a:p>
        </p:txBody>
      </p:sp>
      <p:grpSp>
        <p:nvGrpSpPr>
          <p:cNvPr id="118788" name="Group 9"/>
          <p:cNvGrpSpPr>
            <a:grpSpLocks/>
          </p:cNvGrpSpPr>
          <p:nvPr/>
        </p:nvGrpSpPr>
        <p:grpSpPr bwMode="auto">
          <a:xfrm>
            <a:off x="0" y="1700213"/>
            <a:ext cx="2232025" cy="1944687"/>
            <a:chOff x="1565" y="572"/>
            <a:chExt cx="2835" cy="2177"/>
          </a:xfrm>
        </p:grpSpPr>
        <p:sp>
          <p:nvSpPr>
            <p:cNvPr id="118791" name="AutoShape 6"/>
            <p:cNvSpPr>
              <a:spLocks noChangeArrowheads="1"/>
            </p:cNvSpPr>
            <p:nvPr/>
          </p:nvSpPr>
          <p:spPr bwMode="auto">
            <a:xfrm>
              <a:off x="1565" y="572"/>
              <a:ext cx="2835" cy="2177"/>
            </a:xfrm>
            <a:prstGeom prst="cloudCallout">
              <a:avLst>
                <a:gd name="adj1" fmla="val -60722"/>
                <a:gd name="adj2" fmla="val 330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pic>
          <p:nvPicPr>
            <p:cNvPr id="118792" name="Picture 7" descr="hezekia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026"/>
              <a:ext cx="1724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789" name="Text Box 10"/>
          <p:cNvSpPr txBox="1">
            <a:spLocks noChangeArrowheads="1"/>
          </p:cNvSpPr>
          <p:nvPr/>
        </p:nvSpPr>
        <p:spPr bwMode="auto">
          <a:xfrm>
            <a:off x="5436096" y="765175"/>
            <a:ext cx="2958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以赛亚书</a:t>
            </a:r>
            <a:r>
              <a:rPr lang="en-US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39:6-7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8521" y="1916113"/>
            <a:ext cx="4199703" cy="4392612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sz="2800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</a:t>
            </a:r>
            <a:r>
              <a:rPr lang="zh-CN" altLang="en-US" sz="2800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日子必到，凡你家里所有的，并你列祖积蓄到如今的，都要</a:t>
            </a:r>
            <a:r>
              <a:rPr lang="zh-CN" altLang="en-US" sz="2800" i="1" u="sng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被掳到巴比伦去</a:t>
            </a:r>
            <a:r>
              <a:rPr lang="zh-CN" altLang="en-US" sz="2800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，不留下一样。这是耶和华说的。 </a:t>
            </a:r>
            <a:r>
              <a:rPr lang="zh-CN" altLang="en-US" sz="2800" i="1" u="sng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并且从你本身所生的众子</a:t>
            </a:r>
            <a:r>
              <a:rPr lang="zh-CN" altLang="en-US" sz="2800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，其中必有被掳去，在</a:t>
            </a:r>
            <a:r>
              <a:rPr lang="zh-CN" altLang="en-US" sz="2800" i="1" u="sng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巴比伦</a:t>
            </a:r>
            <a:r>
              <a:rPr lang="zh-CN" altLang="en-US" sz="2800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王宫里当太监的。</a:t>
            </a:r>
            <a:r>
              <a:rPr lang="en-US" altLang="zh-CN" sz="2800" i="1" dirty="0">
                <a:solidFill>
                  <a:srgbClr val="0000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”</a:t>
            </a:r>
          </a:p>
          <a:p>
            <a:pPr eaLnBrk="1" hangingPunct="1">
              <a:buNone/>
            </a:pPr>
            <a:endParaRPr lang="en-US" altLang="zh-CN" sz="2800" i="1" dirty="0">
              <a:solidFill>
                <a:srgbClr val="0000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耶利米书对约雅敬国王说</a:t>
            </a:r>
            <a:endParaRPr lang="en-US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20834" name="Picture 6" descr="jeremiahtheproph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26638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7"/>
          <p:cNvSpPr txBox="1">
            <a:spLocks noChangeArrowheads="1"/>
          </p:cNvSpPr>
          <p:nvPr/>
        </p:nvSpPr>
        <p:spPr bwMode="auto">
          <a:xfrm>
            <a:off x="6084168" y="765175"/>
            <a:ext cx="2376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耶利米书</a:t>
            </a:r>
            <a:r>
              <a:rPr lang="en-US" altLang="zh-CN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15:1</a:t>
            </a:r>
          </a:p>
        </p:txBody>
      </p:sp>
      <p:grpSp>
        <p:nvGrpSpPr>
          <p:cNvPr id="120836" name="Group 10"/>
          <p:cNvGrpSpPr>
            <a:grpSpLocks/>
          </p:cNvGrpSpPr>
          <p:nvPr/>
        </p:nvGrpSpPr>
        <p:grpSpPr bwMode="auto">
          <a:xfrm>
            <a:off x="3276600" y="1628775"/>
            <a:ext cx="4752975" cy="2232026"/>
            <a:chOff x="2018" y="1434"/>
            <a:chExt cx="2994" cy="1406"/>
          </a:xfrm>
        </p:grpSpPr>
        <p:sp>
          <p:nvSpPr>
            <p:cNvPr id="120837" name="AutoShape 9"/>
            <p:cNvSpPr>
              <a:spLocks noChangeArrowheads="1"/>
            </p:cNvSpPr>
            <p:nvPr/>
          </p:nvSpPr>
          <p:spPr bwMode="auto">
            <a:xfrm>
              <a:off x="2018" y="1434"/>
              <a:ext cx="2994" cy="1406"/>
            </a:xfrm>
            <a:prstGeom prst="wedgeEllipseCallout">
              <a:avLst>
                <a:gd name="adj1" fmla="val -57079"/>
                <a:gd name="adj2" fmla="val 63657"/>
              </a:avLst>
            </a:prstGeom>
            <a:solidFill>
              <a:schemeClr val="accent1">
                <a:alpha val="5999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0838" name="Text Box 8"/>
            <p:cNvSpPr txBox="1">
              <a:spLocks noChangeArrowheads="1"/>
            </p:cNvSpPr>
            <p:nvPr/>
          </p:nvSpPr>
          <p:spPr bwMode="auto">
            <a:xfrm>
              <a:off x="2108" y="1837"/>
              <a:ext cx="285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i="1" dirty="0">
                  <a:latin typeface="MS PGothic" panose="020B0600070205080204" pitchFamily="34" charset="-128"/>
                  <a:ea typeface="MS PGothic" panose="020B0600070205080204" pitchFamily="34" charset="-128"/>
                </a:rPr>
                <a:t>“虽有摩西和撒母耳站在我面前代求，我的心也不顾惜这百姓。你将他们从我眼前赶出，叫他们去吧！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3" descr="jeremiahtheproph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57575"/>
            <a:ext cx="32400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AutoShape 6"/>
          <p:cNvSpPr>
            <a:spLocks noChangeArrowheads="1"/>
          </p:cNvSpPr>
          <p:nvPr/>
        </p:nvSpPr>
        <p:spPr bwMode="auto">
          <a:xfrm>
            <a:off x="3276600" y="1341438"/>
            <a:ext cx="5545138" cy="2676525"/>
          </a:xfrm>
          <a:prstGeom prst="wedgeEllipseCallout">
            <a:avLst>
              <a:gd name="adj1" fmla="val -47940"/>
              <a:gd name="adj2" fmla="val 35231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2885" name="Text Box 7"/>
          <p:cNvSpPr txBox="1">
            <a:spLocks noChangeArrowheads="1"/>
          </p:cNvSpPr>
          <p:nvPr/>
        </p:nvSpPr>
        <p:spPr bwMode="auto">
          <a:xfrm>
            <a:off x="3635896" y="2101205"/>
            <a:ext cx="50419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200" i="1" dirty="0">
                <a:latin typeface="MS PGothic" panose="020B0600070205080204" pitchFamily="34" charset="-128"/>
                <a:ea typeface="MS PGothic" panose="020B0600070205080204" pitchFamily="34" charset="-128"/>
              </a:rPr>
              <a:t>“</a:t>
            </a:r>
            <a:r>
              <a:rPr lang="zh-CN" altLang="en-US" sz="2200" i="1" dirty="0">
                <a:latin typeface="MS PGothic" panose="020B0600070205080204" pitchFamily="34" charset="-128"/>
                <a:ea typeface="MS PGothic" panose="020B0600070205080204" pitchFamily="34" charset="-128"/>
              </a:rPr>
              <a:t>又必使他们在天下万国中抛来抛去，都因犹大王希西家的儿子玛</a:t>
            </a:r>
            <a:r>
              <a:rPr lang="zh-CN" altLang="en-US" sz="22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拿西在耶路撒冷所行的事。</a:t>
            </a:r>
            <a:r>
              <a:rPr lang="zh-CN" altLang="en-US" sz="2200" i="1" dirty="0">
                <a:latin typeface="MS PGothic" panose="020B0600070205080204" pitchFamily="34" charset="-128"/>
                <a:ea typeface="MS PGothic" panose="020B0600070205080204" pitchFamily="34" charset="-128"/>
              </a:rPr>
              <a:t>”</a:t>
            </a:r>
          </a:p>
          <a:p>
            <a:pPr>
              <a:spcBef>
                <a:spcPct val="50000"/>
              </a:spcBef>
            </a:pPr>
            <a:endParaRPr lang="zh-CN" altLang="en-US" sz="2200" i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6F6783E-1BA0-CC40-8F1A-13F82C876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  <a:noFill/>
        </p:spPr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耶利米书对约雅敬王说</a:t>
            </a:r>
            <a:endParaRPr lang="en-US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DD7ABBC6-960B-ED4A-93E7-9EA43C71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765175"/>
            <a:ext cx="2376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耶利米书</a:t>
            </a:r>
            <a:r>
              <a:rPr lang="en-US" altLang="zh-CN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15:</a:t>
            </a:r>
            <a:r>
              <a:rPr lang="en-US" altLang="zh-CN" sz="28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4</a:t>
            </a:r>
            <a:endParaRPr lang="en-US" sz="28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3" descr="jeremiahtheproph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352742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0" name="AutoShape 8"/>
          <p:cNvSpPr>
            <a:spLocks noChangeArrowheads="1"/>
          </p:cNvSpPr>
          <p:nvPr/>
        </p:nvSpPr>
        <p:spPr bwMode="auto">
          <a:xfrm>
            <a:off x="3563938" y="1628775"/>
            <a:ext cx="5040312" cy="3960813"/>
          </a:xfrm>
          <a:prstGeom prst="wedgeRoundRectCallout">
            <a:avLst>
              <a:gd name="adj1" fmla="val -54912"/>
              <a:gd name="adj2" fmla="val 380"/>
              <a:gd name="adj3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3850828" y="1844824"/>
            <a:ext cx="468161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“</a:t>
            </a:r>
            <a:r>
              <a:rPr lang="en-US" altLang="zh-CN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…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因为你们列祖离弃我</a:t>
            </a:r>
            <a:r>
              <a:rPr lang="en-US" altLang="zh-CN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…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不遵守我的律法。 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而且你们行恶比你们列祖更甚</a:t>
            </a:r>
            <a:r>
              <a:rPr lang="en-US" altLang="zh-CN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…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甚至不听从我。 所以我必将你们从这地赶出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，直赶到你们和你们列祖素不认识的地，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你们在那里必昼夜侍奉别神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，因为我必不向你们施恩。”</a:t>
            </a:r>
          </a:p>
          <a:p>
            <a:pPr>
              <a:spcBef>
                <a:spcPct val="50000"/>
              </a:spcBef>
            </a:pPr>
            <a:endParaRPr lang="zh-CN" altLang="en-US" sz="2800" i="1" dirty="0">
              <a:solidFill>
                <a:schemeClr val="hlink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54C50E0-7719-5C4C-ADCE-3DDB6ECCE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  <a:noFill/>
        </p:spPr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耶利米书对约雅敬王说</a:t>
            </a:r>
            <a:endParaRPr lang="en-US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F27AAA15-3DEC-EF42-A265-534808958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746" y="796642"/>
            <a:ext cx="3024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耶利米书</a:t>
            </a:r>
            <a:r>
              <a:rPr lang="en-US" altLang="zh-CN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16:11-13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7" descr="page_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3933825"/>
            <a:ext cx="20955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AutoShape 9"/>
          <p:cNvSpPr>
            <a:spLocks noChangeArrowheads="1"/>
          </p:cNvSpPr>
          <p:nvPr/>
        </p:nvSpPr>
        <p:spPr bwMode="auto">
          <a:xfrm>
            <a:off x="179388" y="981075"/>
            <a:ext cx="6192837" cy="5876925"/>
          </a:xfrm>
          <a:prstGeom prst="cloudCallout">
            <a:avLst>
              <a:gd name="adj1" fmla="val 55204"/>
              <a:gd name="adj2" fmla="val 15560"/>
            </a:avLst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耶利米劝西底家王</a:t>
            </a:r>
            <a:endParaRPr lang="en-US" dirty="0">
              <a:latin typeface="Arial" charset="0"/>
            </a:endParaRP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4394200" cy="3915519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sz="2800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   “ </a:t>
            </a:r>
            <a:r>
              <a:rPr lang="zh-CN" altLang="en-US" sz="2800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我就照这一切的话对犹大王西底家说：“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要把你们的颈项放在巴比伦王的轭下，服侍他和他的百姓，便得存活。</a:t>
            </a:r>
            <a:r>
              <a:rPr lang="zh-CN" altLang="en-US" sz="2800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你和你的百姓为何要因刀剑、饥荒、瘟疫死亡，正如耶和华论到不服侍巴比伦王的那国说的话呢？</a:t>
            </a:r>
            <a:r>
              <a:rPr lang="en-US" altLang="zh-CN" sz="2800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”</a:t>
            </a: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5419F1B9-AE77-C347-B124-FF98A3244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836712"/>
            <a:ext cx="3024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耶利米书</a:t>
            </a:r>
            <a:r>
              <a:rPr lang="en-US" altLang="zh-CN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27</a:t>
            </a:r>
            <a:r>
              <a:rPr lang="en-US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:12-13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以西结对西底家王</a:t>
            </a:r>
            <a:endParaRPr lang="en-US" dirty="0">
              <a:latin typeface="Arial" charset="0"/>
            </a:endParaRP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2592" y="1455836"/>
            <a:ext cx="4891856" cy="3989388"/>
          </a:xfrm>
        </p:spPr>
        <p:txBody>
          <a:bodyPr/>
          <a:lstStyle/>
          <a:p>
            <a:pPr eaLnBrk="1" hangingPunct="1">
              <a:buNone/>
            </a:pP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“我必使他们来，在你四围攻击你。 所来的就是巴比伦人、迦勒底的众人、比割人、书亚人、哥亚人，同着他们的还有亚述众人，乃是做省长、副省长，做军长有名声的，都骑着马，是可爱的少年人</a:t>
            </a:r>
            <a:r>
              <a:rPr lang="en-US" altLang="zh-CN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…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人必向你行这些事，因为你随从外邦人行邪淫，被他们的偶像玷污了。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”</a:t>
            </a:r>
          </a:p>
          <a:p>
            <a:pPr eaLnBrk="1" hangingPunct="1">
              <a:buNone/>
            </a:pPr>
            <a:endParaRPr lang="zh-CN" altLang="en-US" sz="2800" i="1" dirty="0">
              <a:solidFill>
                <a:schemeClr val="hlink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buFont typeface="Wingdings" charset="0"/>
              <a:buNone/>
            </a:pPr>
            <a:endParaRPr lang="en-US" altLang="zh-CN" sz="2800" i="1" dirty="0">
              <a:solidFill>
                <a:schemeClr val="hlink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5940152" y="836613"/>
            <a:ext cx="24476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以西结书 </a:t>
            </a:r>
            <a:r>
              <a:rPr lang="en-US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23:11-35</a:t>
            </a:r>
          </a:p>
        </p:txBody>
      </p:sp>
      <p:pic>
        <p:nvPicPr>
          <p:cNvPr id="129028" name="Picture 5" descr="zedeki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2448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上帝召唤犹大回到他身边</a:t>
            </a:r>
            <a:endParaRPr lang="en-US" altLang="zh-CN" sz="54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当趁耶和华可寻找的时候寻找他，相近的时候求告他。 恶人当离弃自己的道路，不义的人当除掉自己的意念。</a:t>
            </a:r>
            <a:r>
              <a:rPr lang="zh-CN" altLang="en-US" sz="28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归向耶和华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，耶和华就必怜恤他；当归向我们的神，因为神必广行赦免。”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（以赛亚书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55:6-7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）</a:t>
            </a: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“现在你要对犹大人和耶路撒冷的居民说：‘耶和华如此说：“我造出灾祸攻击你们，定意刑罚你们。</a:t>
            </a:r>
            <a:r>
              <a:rPr lang="zh-CN" altLang="en-US" sz="28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你们各人当回头离开所行的恶道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，改正你们的行动作为。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” (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耶利米书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18:11)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我从早起来，差遣我的仆人众先知去，说：“你们各人当</a:t>
            </a:r>
            <a:r>
              <a:rPr lang="zh-CN" altLang="en-US" sz="2800" dirty="0">
                <a:solidFill>
                  <a:srgbClr val="FF00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回头离开恶道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，改正行为，不随从侍奉别神，就必住在我所赐给你们和你们列祖的地上。”只是你们没有听从我，也没有侧耳而听。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” </a:t>
            </a:r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（耶利米书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35:15</a:t>
            </a:r>
            <a:r>
              <a:rPr lang="zh-CN" altLang="en-US" sz="2800" dirty="0">
                <a:latin typeface="Arial" charset="0"/>
                <a:ea typeface="宋体" charset="0"/>
                <a:cs typeface="宋体" charset="0"/>
              </a:rPr>
              <a:t>）</a:t>
            </a:r>
            <a:endParaRPr lang="en-US" sz="2800" dirty="0"/>
          </a:p>
          <a:p>
            <a:pPr eaLnBrk="1" hangingPunct="1"/>
            <a:endParaRPr lang="en-US" altLang="zh-CN" sz="2800" dirty="0">
              <a:latin typeface="Arial" charset="0"/>
              <a:ea typeface="宋体" charset="0"/>
              <a:cs typeface="宋体" charset="0"/>
            </a:endParaRPr>
          </a:p>
          <a:p>
            <a:pPr eaLnBrk="1" hangingPunct="1"/>
            <a:r>
              <a:rPr lang="zh-CN" altLang="en-US" sz="2800" dirty="0"/>
              <a:t>“你们要将所犯的一切罪过尽行抛弃，自做一个新心和新灵。以色列家啊，你们何必死亡呢？ 主耶和华说：我不喜悦那死人之死，所以</a:t>
            </a:r>
            <a:r>
              <a:rPr lang="zh-CN" altLang="en-US" sz="2800" dirty="0">
                <a:solidFill>
                  <a:srgbClr val="FF0000"/>
                </a:solidFill>
              </a:rPr>
              <a:t>你们当回头而存活</a:t>
            </a:r>
            <a:r>
              <a:rPr lang="zh-CN" altLang="en-US" sz="2800" dirty="0"/>
              <a:t>。”（以西结书</a:t>
            </a:r>
            <a:r>
              <a:rPr lang="en-US" altLang="zh-CN" sz="2800" dirty="0"/>
              <a:t> 18:31-32</a:t>
            </a:r>
            <a:r>
              <a:rPr lang="zh-CN" altLang="en-US" sz="2800" dirty="0"/>
              <a:t>）</a:t>
            </a:r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上帝的话没人听。</a:t>
            </a:r>
            <a:br>
              <a:rPr lang="en-US" altLang="zh-CN" sz="5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</a:br>
            <a:r>
              <a:rPr lang="zh-CN" altLang="en-US" sz="5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犹大背对上帝，导致</a:t>
            </a:r>
            <a:r>
              <a:rPr lang="en-US" altLang="zh-CN" sz="5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6280150" y="2354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endParaRPr lang="en-US" sz="1800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5724525" y="765175"/>
            <a:ext cx="273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申</a:t>
            </a:r>
            <a:r>
              <a:rPr lang="en-US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7:3-4</a:t>
            </a:r>
          </a:p>
        </p:txBody>
      </p:sp>
      <p:pic>
        <p:nvPicPr>
          <p:cNvPr id="47108" name="Picture 6" descr="1kings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8"/>
          <a:stretch>
            <a:fillRect/>
          </a:stretch>
        </p:blipFill>
        <p:spPr bwMode="auto">
          <a:xfrm>
            <a:off x="611188" y="1484313"/>
            <a:ext cx="3192462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995738" y="1484313"/>
            <a:ext cx="4608512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他们没有守住上帝的命令：</a:t>
            </a:r>
            <a:r>
              <a:rPr lang="en-US" altLang="zh-CN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-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“不可与他们结亲。不可将你的女儿嫁他们的儿子，也不可叫你的儿子娶他们的女儿， 因为，以致耶和华的怒</a:t>
            </a:r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她必使你儿子转离不跟从主，去侍奉别神</a:t>
            </a:r>
            <a:r>
              <a:rPr lang="zh-CN" altLang="en-US" sz="2800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气向你们发作，就速速地将你们灭绝。”</a:t>
            </a:r>
            <a:endParaRPr lang="en-US" altLang="zh-CN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889829B-E77B-8445-A0E7-8148237AF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王国如何分裂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395288" y="1700213"/>
            <a:ext cx="8458200" cy="192087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犹大</a:t>
            </a:r>
            <a:r>
              <a:rPr lang="en-US" altLang="zh-CN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—</a:t>
            </a: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巴比伦掳走</a:t>
            </a:r>
            <a:endParaRPr lang="en-US" altLang="zh-CN" sz="54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巴比伦掳走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9248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4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altLang="zh-CN" sz="2400" dirty="0">
                <a:latin typeface="Trebuchet MS" charset="0"/>
                <a:ea typeface="宋体" charset="0"/>
                <a:cs typeface="宋体" charset="0"/>
              </a:rPr>
              <a:t>4</a:t>
            </a:r>
            <a:r>
              <a:rPr lang="zh-CN" altLang="en-US" sz="2400" dirty="0">
                <a:latin typeface="Trebuchet MS" charset="0"/>
                <a:ea typeface="宋体" charset="0"/>
                <a:cs typeface="宋体" charset="0"/>
              </a:rPr>
              <a:t>次主要的巴比伦流亡</a:t>
            </a:r>
            <a:r>
              <a:rPr lang="en-US" altLang="zh-CN" sz="2400" dirty="0">
                <a:latin typeface="Trebuchet MS" charset="0"/>
                <a:ea typeface="宋体" charset="0"/>
                <a:cs typeface="宋体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zh-CN" sz="2400" dirty="0">
                <a:ea typeface="宋体" charset="0"/>
                <a:cs typeface="宋体" charset="0"/>
              </a:rPr>
              <a:t>(1)</a:t>
            </a:r>
            <a:r>
              <a:rPr lang="zh-CN" altLang="en-US" sz="2400" dirty="0">
                <a:ea typeface="宋体" charset="0"/>
                <a:cs typeface="宋体" charset="0"/>
              </a:rPr>
              <a:t>约雅敬</a:t>
            </a:r>
            <a:r>
              <a:rPr lang="en-US" altLang="zh-CN" sz="2400" dirty="0">
                <a:ea typeface="宋体" charset="0"/>
                <a:cs typeface="宋体" charset="0"/>
              </a:rPr>
              <a:t>(</a:t>
            </a:r>
            <a:r>
              <a:rPr lang="zh-CN" altLang="en-US" sz="2400" dirty="0">
                <a:ea typeface="宋体" charset="0"/>
                <a:cs typeface="宋体" charset="0"/>
              </a:rPr>
              <a:t>但</a:t>
            </a:r>
            <a:r>
              <a:rPr lang="en-US" altLang="zh-CN" sz="2400" dirty="0">
                <a:ea typeface="宋体" charset="0"/>
                <a:cs typeface="宋体" charset="0"/>
              </a:rPr>
              <a:t>1:1)</a:t>
            </a:r>
            <a:r>
              <a:rPr lang="zh-CN" altLang="en-US" sz="2400" dirty="0">
                <a:ea typeface="宋体" charset="0"/>
                <a:cs typeface="宋体" charset="0"/>
              </a:rPr>
              <a:t>公元前</a:t>
            </a:r>
            <a:r>
              <a:rPr lang="en-US" altLang="zh-CN" sz="2400" dirty="0">
                <a:ea typeface="宋体" charset="0"/>
                <a:cs typeface="宋体" charset="0"/>
              </a:rPr>
              <a:t>606</a:t>
            </a:r>
            <a:r>
              <a:rPr lang="zh-CN" altLang="en-US" sz="2400" dirty="0">
                <a:ea typeface="宋体" charset="0"/>
                <a:cs typeface="宋体" charset="0"/>
              </a:rPr>
              <a:t>年，公元前</a:t>
            </a:r>
            <a:r>
              <a:rPr lang="en-US" altLang="zh-CN" sz="2400" dirty="0">
                <a:ea typeface="宋体" charset="0"/>
                <a:cs typeface="宋体" charset="0"/>
              </a:rPr>
              <a:t>598</a:t>
            </a:r>
            <a:r>
              <a:rPr lang="zh-CN" altLang="en-US" sz="2400" dirty="0">
                <a:ea typeface="宋体" charset="0"/>
                <a:cs typeface="宋体" charset="0"/>
              </a:rPr>
              <a:t>年</a:t>
            </a:r>
          </a:p>
          <a:p>
            <a:pPr marL="0" indent="0" eaLnBrk="1" hangingPunct="1">
              <a:buNone/>
            </a:pPr>
            <a:r>
              <a:rPr lang="en-US" altLang="zh-CN" sz="2400" dirty="0">
                <a:ea typeface="宋体" charset="0"/>
                <a:cs typeface="宋体" charset="0"/>
              </a:rPr>
              <a:t>(2)</a:t>
            </a:r>
            <a:r>
              <a:rPr lang="zh-CN" altLang="en-US" sz="2400" dirty="0">
                <a:ea typeface="宋体" charset="0"/>
                <a:cs typeface="宋体" charset="0"/>
              </a:rPr>
              <a:t>约雅斤</a:t>
            </a:r>
            <a:r>
              <a:rPr lang="en-US" altLang="zh-CN" sz="2400" dirty="0">
                <a:ea typeface="宋体" charset="0"/>
                <a:cs typeface="宋体" charset="0"/>
              </a:rPr>
              <a:t>(</a:t>
            </a:r>
            <a:r>
              <a:rPr lang="zh-CN" altLang="en-US" sz="2400" dirty="0">
                <a:ea typeface="宋体" charset="0"/>
                <a:cs typeface="宋体" charset="0"/>
              </a:rPr>
              <a:t>列王记下</a:t>
            </a:r>
            <a:r>
              <a:rPr lang="en-US" altLang="zh-CN" sz="2400" dirty="0">
                <a:ea typeface="宋体" charset="0"/>
                <a:cs typeface="宋体" charset="0"/>
              </a:rPr>
              <a:t>24:14-16)</a:t>
            </a:r>
            <a:r>
              <a:rPr lang="zh-CN" altLang="en-US" sz="2400" dirty="0">
                <a:ea typeface="宋体" charset="0"/>
                <a:cs typeface="宋体" charset="0"/>
              </a:rPr>
              <a:t>公元前</a:t>
            </a:r>
            <a:r>
              <a:rPr lang="en-US" altLang="zh-CN" sz="2400" dirty="0">
                <a:ea typeface="宋体" charset="0"/>
                <a:cs typeface="宋体" charset="0"/>
              </a:rPr>
              <a:t>597</a:t>
            </a:r>
            <a:r>
              <a:rPr lang="zh-CN" altLang="en-US" sz="2400" dirty="0">
                <a:ea typeface="宋体" charset="0"/>
                <a:cs typeface="宋体" charset="0"/>
              </a:rPr>
              <a:t>年</a:t>
            </a:r>
          </a:p>
          <a:p>
            <a:pPr marL="0" indent="0" eaLnBrk="1" hangingPunct="1">
              <a:buNone/>
            </a:pPr>
            <a:r>
              <a:rPr lang="en-US" altLang="zh-CN" sz="2400" dirty="0">
                <a:ea typeface="宋体" charset="0"/>
                <a:cs typeface="宋体" charset="0"/>
              </a:rPr>
              <a:t>(3)</a:t>
            </a:r>
            <a:r>
              <a:rPr lang="zh-CN" altLang="en-US" sz="2400" dirty="0">
                <a:ea typeface="宋体" charset="0"/>
                <a:cs typeface="宋体" charset="0"/>
              </a:rPr>
              <a:t>西底家</a:t>
            </a:r>
            <a:r>
              <a:rPr lang="en-US" altLang="zh-CN" sz="2400" dirty="0">
                <a:ea typeface="宋体" charset="0"/>
                <a:cs typeface="宋体" charset="0"/>
              </a:rPr>
              <a:t>(</a:t>
            </a:r>
            <a:r>
              <a:rPr lang="zh-CN" altLang="en-US" sz="2400" dirty="0">
                <a:ea typeface="宋体" charset="0"/>
                <a:cs typeface="宋体" charset="0"/>
              </a:rPr>
              <a:t>列王记下</a:t>
            </a:r>
            <a:r>
              <a:rPr lang="en-US" altLang="zh-CN" sz="2400" dirty="0">
                <a:ea typeface="宋体" charset="0"/>
                <a:cs typeface="宋体" charset="0"/>
              </a:rPr>
              <a:t>25:11)</a:t>
            </a:r>
            <a:r>
              <a:rPr lang="zh-CN" altLang="en-US" sz="2400" dirty="0">
                <a:ea typeface="宋体" charset="0"/>
                <a:cs typeface="宋体" charset="0"/>
              </a:rPr>
              <a:t>公元前</a:t>
            </a:r>
            <a:r>
              <a:rPr lang="en-US" altLang="zh-CN" sz="2400" dirty="0">
                <a:ea typeface="宋体" charset="0"/>
                <a:cs typeface="宋体" charset="0"/>
              </a:rPr>
              <a:t>587-586</a:t>
            </a:r>
            <a:r>
              <a:rPr lang="zh-CN" altLang="en-US" sz="2400" dirty="0">
                <a:ea typeface="宋体" charset="0"/>
                <a:cs typeface="宋体" charset="0"/>
              </a:rPr>
              <a:t>年</a:t>
            </a:r>
          </a:p>
          <a:p>
            <a:pPr marL="0" indent="0" eaLnBrk="1" hangingPunct="1">
              <a:buNone/>
            </a:pPr>
            <a:r>
              <a:rPr lang="en-US" altLang="zh-CN" sz="2400" dirty="0">
                <a:ea typeface="宋体" charset="0"/>
                <a:cs typeface="宋体" charset="0"/>
              </a:rPr>
              <a:t>(4) 5</a:t>
            </a:r>
            <a:r>
              <a:rPr lang="zh-CN" altLang="en-US" sz="2400" dirty="0">
                <a:ea typeface="宋体" charset="0"/>
                <a:cs typeface="宋体" charset="0"/>
              </a:rPr>
              <a:t>年后</a:t>
            </a:r>
            <a:r>
              <a:rPr lang="en-US" altLang="zh-CN" sz="2400" dirty="0">
                <a:ea typeface="宋体" charset="0"/>
                <a:cs typeface="宋体" charset="0"/>
              </a:rPr>
              <a:t>(</a:t>
            </a:r>
            <a:r>
              <a:rPr lang="zh-CN" altLang="en-US" sz="2400" dirty="0">
                <a:ea typeface="宋体" charset="0"/>
                <a:cs typeface="宋体" charset="0"/>
              </a:rPr>
              <a:t>耶</a:t>
            </a:r>
            <a:r>
              <a:rPr lang="en-US" altLang="zh-CN" sz="2400" dirty="0">
                <a:ea typeface="宋体" charset="0"/>
                <a:cs typeface="宋体" charset="0"/>
              </a:rPr>
              <a:t>52:30)</a:t>
            </a:r>
            <a:r>
              <a:rPr lang="zh-CN" altLang="en-US" sz="2400" dirty="0">
                <a:ea typeface="宋体" charset="0"/>
                <a:cs typeface="宋体" charset="0"/>
              </a:rPr>
              <a:t>大约在公元前</a:t>
            </a:r>
            <a:r>
              <a:rPr lang="en-US" altLang="zh-CN" sz="2400" dirty="0">
                <a:ea typeface="宋体" charset="0"/>
                <a:cs typeface="宋体" charset="0"/>
              </a:rPr>
              <a:t>581</a:t>
            </a:r>
            <a:r>
              <a:rPr lang="zh-CN" altLang="en-US" sz="2400" dirty="0">
                <a:ea typeface="宋体" charset="0"/>
                <a:cs typeface="宋体" charset="0"/>
              </a:rPr>
              <a:t>年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16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zh-CN" altLang="en-US" sz="2400" dirty="0">
                <a:latin typeface="Trebuchet MS" charset="0"/>
                <a:ea typeface="宋体" charset="0"/>
                <a:cs typeface="宋体" charset="0"/>
              </a:rPr>
              <a:t>在公元前</a:t>
            </a:r>
            <a:r>
              <a:rPr lang="en-US" altLang="zh-CN" sz="2400" dirty="0">
                <a:latin typeface="Trebuchet MS" charset="0"/>
                <a:ea typeface="宋体" charset="0"/>
                <a:cs typeface="宋体" charset="0"/>
              </a:rPr>
              <a:t>586</a:t>
            </a:r>
            <a:r>
              <a:rPr lang="zh-CN" altLang="en-US" sz="2400" dirty="0">
                <a:latin typeface="Trebuchet MS" charset="0"/>
                <a:ea typeface="宋体" charset="0"/>
                <a:cs typeface="宋体" charset="0"/>
              </a:rPr>
              <a:t>年流放期间耶路撒冷神的殿也被拆毁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16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  <a:buBlip>
                <a:blip r:embed="rId3"/>
              </a:buBlip>
            </a:pPr>
            <a:r>
              <a:rPr lang="zh-CN" altLang="en-US" sz="2400" dirty="0">
                <a:latin typeface="Trebuchet MS" charset="0"/>
                <a:ea typeface="宋体" charset="0"/>
                <a:cs typeface="宋体" charset="0"/>
              </a:rPr>
              <a:t>在波斯帝国取代巴比伦帝国之前，巴比伦流亡的总时间是</a:t>
            </a:r>
            <a:r>
              <a:rPr lang="en-US" altLang="zh-CN" sz="2400" dirty="0">
                <a:latin typeface="Trebuchet MS" charset="0"/>
                <a:ea typeface="宋体" charset="0"/>
                <a:cs typeface="宋体" charset="0"/>
              </a:rPr>
              <a:t>70</a:t>
            </a:r>
            <a:r>
              <a:rPr lang="zh-CN" altLang="en-US" sz="2400" dirty="0">
                <a:latin typeface="Trebuchet MS" charset="0"/>
                <a:ea typeface="宋体" charset="0"/>
                <a:cs typeface="宋体" charset="0"/>
              </a:rPr>
              <a:t>年</a:t>
            </a:r>
            <a:r>
              <a:rPr lang="en-US" altLang="zh-CN" sz="2400" dirty="0">
                <a:latin typeface="Trebuchet MS" charset="0"/>
                <a:ea typeface="宋体" charset="0"/>
                <a:cs typeface="宋体" charset="0"/>
              </a:rPr>
              <a:t>(</a:t>
            </a:r>
            <a:r>
              <a:rPr lang="zh-CN" altLang="en-US" sz="2400" dirty="0">
                <a:latin typeface="Trebuchet MS" charset="0"/>
                <a:ea typeface="宋体" charset="0"/>
                <a:cs typeface="宋体" charset="0"/>
              </a:rPr>
              <a:t>公元前</a:t>
            </a:r>
            <a:r>
              <a:rPr lang="en-US" altLang="zh-CN" sz="2400" dirty="0">
                <a:latin typeface="Trebuchet MS" charset="0"/>
                <a:ea typeface="宋体" charset="0"/>
                <a:cs typeface="宋体" charset="0"/>
              </a:rPr>
              <a:t>606-536</a:t>
            </a:r>
            <a:r>
              <a:rPr lang="zh-CN" altLang="en-US" sz="2400" dirty="0">
                <a:latin typeface="Trebuchet MS" charset="0"/>
                <a:ea typeface="宋体" charset="0"/>
                <a:cs typeface="宋体" charset="0"/>
              </a:rPr>
              <a:t>年</a:t>
            </a:r>
            <a:r>
              <a:rPr lang="en-US" altLang="zh-CN" sz="2400" dirty="0">
                <a:latin typeface="Trebuchet MS" charset="0"/>
                <a:ea typeface="宋体" charset="0"/>
                <a:cs typeface="宋体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巴比伦的掳走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138242" name="Picture 5" descr="2chron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755650" y="1557338"/>
            <a:ext cx="32908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284663" y="1412875"/>
            <a:ext cx="44640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巴比伦人</a:t>
            </a: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</a:p>
          <a:p>
            <a:endParaRPr lang="en-US" altLang="zh-CN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buFontTx/>
              <a:buBlip>
                <a:blip r:embed="rId4"/>
              </a:buBlip>
            </a:pP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杀死了年轻人</a:t>
            </a:r>
          </a:p>
          <a:p>
            <a:endParaRPr lang="en-US" altLang="zh-CN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buBlip>
                <a:blip r:embed="rId4"/>
              </a:buBlip>
            </a:pP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又将神殿里的一切器皿，就是王和众首领的财宝，都拿去了</a:t>
            </a:r>
          </a:p>
          <a:p>
            <a:endParaRPr lang="en-US" altLang="zh-CN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buFontTx/>
              <a:buBlip>
                <a:blip r:embed="rId4"/>
              </a:buBlip>
            </a:pP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又焚烧神的殿、和王宫、并耶路撒</a:t>
            </a: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 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冷的房屋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拆毁耶路撒冷的城墙</a:t>
            </a:r>
          </a:p>
          <a:p>
            <a:endParaRPr lang="en-US" altLang="zh-CN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buBlip>
                <a:blip r:embed="rId4"/>
              </a:buBlip>
            </a:pP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拆毁耶路撒冷的城墙</a:t>
            </a:r>
            <a:endParaRPr lang="en-US" altLang="zh-CN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n-US" altLang="zh-CN" sz="16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buBlip>
                <a:blip r:embed="rId4"/>
              </a:buBlip>
            </a:pPr>
            <a:r>
              <a:rPr lang="en-US" altLang="zh-CN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zh-CN" altLang="en-US" sz="2000" dirty="0">
                <a:latin typeface="MS PGothic" panose="020B0600070205080204" pitchFamily="34" charset="-128"/>
                <a:ea typeface="MS PGothic" panose="020B0600070205080204" pitchFamily="34" charset="-128"/>
              </a:rPr>
              <a:t>把人民带到巴比伦去侍奉巴比伦王</a:t>
            </a:r>
          </a:p>
          <a:p>
            <a:endParaRPr lang="en-US" altLang="zh-CN" sz="20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4860032" y="796642"/>
            <a:ext cx="360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王上 </a:t>
            </a:r>
            <a:r>
              <a:rPr lang="en-US" altLang="zh-CN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25:8-21</a:t>
            </a:r>
            <a:r>
              <a:rPr lang="zh-CN" altLang="en-US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； 历下 </a:t>
            </a:r>
            <a:r>
              <a:rPr lang="en-US" altLang="zh-CN" sz="20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36:17-21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11560" y="2636912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终结</a:t>
            </a:r>
            <a:endParaRPr lang="en-US" altLang="zh-CN" sz="54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终结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3700463"/>
          </a:xfrm>
        </p:spPr>
        <p:txBody>
          <a:bodyPr/>
          <a:lstStyle/>
          <a:p>
            <a:pPr eaLnBrk="1" hangingPunct="1"/>
            <a:r>
              <a:rPr lang="zh-CN" altLang="en-US" sz="26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被掳的人是神审判君王、领袖和人民的罪</a:t>
            </a:r>
          </a:p>
          <a:p>
            <a:pPr eaLnBrk="1" hangingPunct="1"/>
            <a:endParaRPr lang="en-US" altLang="zh-CN" sz="26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6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他们的主要罪是拜偶像、杀人、淫乱，与异教徒的行为有关。</a:t>
            </a:r>
          </a:p>
          <a:p>
            <a:pPr eaLnBrk="1" hangingPunct="1"/>
            <a:endParaRPr lang="en-US" altLang="zh-CN" sz="26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8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他们没有敬畏神，没有听从他先知的警告，没有归向神，导致他们走向灭亡。</a:t>
            </a:r>
            <a:endParaRPr lang="en-US" sz="28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endParaRPr lang="en-US" altLang="zh-CN" sz="26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王下 </a:t>
            </a:r>
            <a:r>
              <a:rPr lang="en-US" altLang="zh-CN" dirty="0">
                <a:latin typeface="Arial" charset="0"/>
              </a:rPr>
              <a:t>21:11-15</a:t>
            </a:r>
            <a:endParaRPr lang="en-US" dirty="0">
              <a:latin typeface="Arial" charset="0"/>
            </a:endParaRP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924800" cy="3484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zh-CN" altLang="en-US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“因犹大王</a:t>
            </a:r>
            <a:r>
              <a:rPr lang="zh-CN" altLang="en-US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玛拿西行这些可憎的恶事</a:t>
            </a:r>
            <a:r>
              <a:rPr lang="zh-CN" altLang="en-US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比先前亚摩利人所行的更甚，使犹大人拜他的偶像陷在罪里， </a:t>
            </a:r>
            <a:r>
              <a:rPr lang="zh-CN" altLang="en-US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所以耶和华以色列的神如此说：我必降祸于耶路撒冷和犹大</a:t>
            </a:r>
            <a:r>
              <a:rPr lang="en-US" altLang="zh-CN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…</a:t>
            </a:r>
            <a:r>
              <a:rPr lang="zh-CN" altLang="en-US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我必用量撒马利亚的准绳和亚哈家的线砣</a:t>
            </a:r>
            <a:r>
              <a:rPr lang="en-US" altLang="zh-CN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…</a:t>
            </a:r>
            <a:r>
              <a:rPr lang="zh-CN" altLang="en-US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如人擦盘将盘倒扣。”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王下</a:t>
            </a:r>
            <a:r>
              <a:rPr lang="en-US" dirty="0">
                <a:latin typeface="Arial" charset="0"/>
              </a:rPr>
              <a:t> </a:t>
            </a:r>
            <a:r>
              <a:rPr lang="en-US" altLang="zh-CN" dirty="0">
                <a:latin typeface="Arial" charset="0"/>
              </a:rPr>
              <a:t>24:2-4</a:t>
            </a:r>
            <a:endParaRPr lang="en-US" dirty="0">
              <a:latin typeface="Arial" charset="0"/>
            </a:endParaRP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924800" cy="2549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zh-CN" altLang="en-US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“耶和华使迦勒底军、亚兰军、摩押军和亚扪人的军来攻击约雅敬，</a:t>
            </a:r>
            <a:r>
              <a:rPr lang="zh-CN" altLang="en-US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毁灭犹大</a:t>
            </a:r>
            <a:r>
              <a:rPr lang="zh-CN" altLang="en-US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，正如耶和华借他仆人众先知所说的。 这祸临到犹大人诚然是耶和华所命的，要将他们从自己面前赶出，是</a:t>
            </a:r>
            <a:r>
              <a:rPr lang="zh-CN" altLang="en-US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因玛拿西所犯的一切罪</a:t>
            </a:r>
            <a:r>
              <a:rPr lang="zh-CN" altLang="en-US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 又因他流无辜人的血，充满了耶路撒冷；</a:t>
            </a:r>
            <a:r>
              <a:rPr lang="zh-CN" altLang="en-US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耶和华决不肯赦免</a:t>
            </a:r>
            <a:r>
              <a:rPr lang="zh-CN" altLang="en-US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。”</a:t>
            </a:r>
          </a:p>
          <a:p>
            <a:pPr eaLnBrk="1" hangingPunct="1">
              <a:lnSpc>
                <a:spcPct val="90000"/>
              </a:lnSpc>
              <a:buNone/>
            </a:pPr>
            <a:endParaRPr lang="zh-CN" altLang="en-US" i="1" dirty="0">
              <a:solidFill>
                <a:schemeClr val="bg2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i="1" dirty="0">
              <a:solidFill>
                <a:schemeClr val="bg2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历下 </a:t>
            </a:r>
            <a:r>
              <a:rPr lang="en-US" dirty="0">
                <a:latin typeface="Arial" charset="0"/>
              </a:rPr>
              <a:t>36:14-17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213"/>
            <a:ext cx="8229600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altLang="zh-CN" sz="2000" b="1" i="1" dirty="0">
                <a:solidFill>
                  <a:srgbClr val="FFCC00"/>
                </a:solidFill>
                <a:latin typeface="Trebuchet MS" charset="0"/>
                <a:ea typeface="宋体" charset="0"/>
                <a:cs typeface="宋体" charset="0"/>
              </a:rPr>
              <a:t>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dirty="0">
                <a:latin typeface="Trebuchet MS" charset="0"/>
                <a:ea typeface="宋体" charset="0"/>
                <a:cs typeface="宋体" charset="0"/>
              </a:rPr>
              <a:t>    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“众祭司长和百姓也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大大犯罪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，效法外邦人一切可憎的事，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污秽耶和华在耶路撒冷分别为圣的殿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。 耶和华他们列祖的神因为爱惜自己的民和他的居所，从早起来差遣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使者去警戒他们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。 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他们却戏笑神的使者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，藐视他的言语，讥诮他的先知，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以致耶和华的愤怒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向他的百姓发作，无法可救。所以，耶和华使迦勒底人的王来攻击他们，在他们圣殿里用刀杀了他们的壮丁，不怜恤他们的少男处女、老人白叟，</a:t>
            </a:r>
            <a:r>
              <a:rPr lang="zh-CN" altLang="en-US" sz="28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耶和华将他们都交在迦勒底王手里</a:t>
            </a:r>
            <a:r>
              <a:rPr lang="zh-CN" altLang="en-US" sz="2800" i="1" dirty="0">
                <a:solidFill>
                  <a:schemeClr val="hlink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。”</a:t>
            </a: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000" b="1" i="1" dirty="0">
              <a:solidFill>
                <a:schemeClr val="hlink"/>
              </a:solidFill>
              <a:latin typeface="Trebuchet M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王下 </a:t>
            </a:r>
            <a:r>
              <a:rPr lang="en-US" altLang="zh-CN" dirty="0">
                <a:latin typeface="Arial" charset="0"/>
              </a:rPr>
              <a:t>24:20</a:t>
            </a:r>
            <a:endParaRPr lang="en-US" dirty="0">
              <a:latin typeface="Arial" charset="0"/>
            </a:endParaRP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041129"/>
            <a:ext cx="7924800" cy="1323975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CN" sz="3600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</a:t>
            </a:r>
            <a:r>
              <a:rPr lang="zh-CN" altLang="en-US" sz="3600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因此</a:t>
            </a:r>
            <a:r>
              <a:rPr lang="zh-CN" altLang="en-US" sz="3600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耶和华的怒气</a:t>
            </a:r>
            <a:r>
              <a:rPr lang="zh-CN" altLang="en-US" sz="3600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在耶路撒冷和犹大发作，以致将人民从自己面前赶出。</a:t>
            </a:r>
            <a:r>
              <a:rPr lang="en-US" altLang="zh-CN" sz="3600" i="1" dirty="0">
                <a:solidFill>
                  <a:schemeClr val="bg2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”</a:t>
            </a:r>
            <a:endParaRPr lang="en-US" altLang="zh-CN" sz="3600" dirty="0">
              <a:solidFill>
                <a:schemeClr val="bg2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0" y="1981200"/>
            <a:ext cx="9144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犹大和大卫家盟约的</a:t>
            </a:r>
            <a:br>
              <a:rPr lang="en-US" altLang="zh-CN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</a:b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终结</a:t>
            </a:r>
            <a:r>
              <a:rPr lang="en-US" altLang="zh-CN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结果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神必从你、所罗门儿子的手中将国夺回，但要因大卫和神所选择的耶路撒冷，还留一支派的儿子（王上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11:13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）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所罗门死亡之后，王国分裂成：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lvl="1" eaLnBrk="1" hangingPunct="1"/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北国以色列（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10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个支派）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南国犹大（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10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个支派）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对诸巴力和其他外邦神的崇拜是由所罗门的外邦妻子引入的，后来在以色列和犹大被广泛接受。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altLang="zh-CN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71550" y="2924175"/>
            <a:ext cx="3240088" cy="511175"/>
            <a:chOff x="612" y="1842"/>
            <a:chExt cx="2041" cy="322"/>
          </a:xfrm>
        </p:grpSpPr>
        <p:pic>
          <p:nvPicPr>
            <p:cNvPr id="154630" name="Picture 11" descr="buttonpinkanim190x30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842"/>
              <a:ext cx="204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1" name="Text Box 12"/>
            <p:cNvSpPr txBox="1">
              <a:spLocks noChangeArrowheads="1"/>
            </p:cNvSpPr>
            <p:nvPr/>
          </p:nvSpPr>
          <p:spPr bwMode="auto">
            <a:xfrm>
              <a:off x="1378" y="1894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是</a:t>
              </a:r>
              <a:endParaRPr lang="en-US" sz="18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76825" y="2924175"/>
            <a:ext cx="3244850" cy="512763"/>
            <a:chOff x="3198" y="1842"/>
            <a:chExt cx="2044" cy="323"/>
          </a:xfrm>
        </p:grpSpPr>
        <p:pic>
          <p:nvPicPr>
            <p:cNvPr id="154628" name="Picture 14" descr="buttonpinkanim190x30">
              <a:hlinkClick r:id="rId6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842"/>
              <a:ext cx="204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29" name="Text Box 15"/>
            <p:cNvSpPr txBox="1">
              <a:spLocks noChangeArrowheads="1"/>
            </p:cNvSpPr>
            <p:nvPr/>
          </p:nvSpPr>
          <p:spPr bwMode="auto">
            <a:xfrm>
              <a:off x="4060" y="1887"/>
              <a:ext cx="5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不是</a:t>
              </a:r>
              <a:endParaRPr lang="en-US" sz="18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5" descr="[Pictur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309938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4" name="AutoShape 6"/>
          <p:cNvSpPr>
            <a:spLocks noChangeArrowheads="1"/>
          </p:cNvSpPr>
          <p:nvPr/>
        </p:nvSpPr>
        <p:spPr bwMode="auto">
          <a:xfrm>
            <a:off x="900113" y="981075"/>
            <a:ext cx="4140200" cy="576263"/>
          </a:xfrm>
          <a:prstGeom prst="wedgeRoundRectCallout">
            <a:avLst>
              <a:gd name="adj1" fmla="val 47278"/>
              <a:gd name="adj2" fmla="val 343662"/>
              <a:gd name="adj3" fmla="val 16667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zh-CN" altLang="en-US" sz="240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这不是正确的答案</a:t>
            </a:r>
            <a:endParaRPr lang="en-US" sz="2400" dirty="0">
              <a:solidFill>
                <a:srgbClr val="FFFF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altLang="zh-CN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158722" name="Group 3"/>
          <p:cNvGrpSpPr>
            <a:grpSpLocks/>
          </p:cNvGrpSpPr>
          <p:nvPr/>
        </p:nvGrpSpPr>
        <p:grpSpPr bwMode="auto">
          <a:xfrm>
            <a:off x="971550" y="2924175"/>
            <a:ext cx="3240088" cy="511175"/>
            <a:chOff x="612" y="1842"/>
            <a:chExt cx="2041" cy="322"/>
          </a:xfrm>
        </p:grpSpPr>
        <p:pic>
          <p:nvPicPr>
            <p:cNvPr id="158726" name="Picture 4" descr="buttonpinkanim190x30">
              <a:hlinkClick r:id="rId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842"/>
              <a:ext cx="204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27" name="Text Box 5"/>
            <p:cNvSpPr txBox="1">
              <a:spLocks noChangeArrowheads="1"/>
            </p:cNvSpPr>
            <p:nvPr/>
          </p:nvSpPr>
          <p:spPr bwMode="auto">
            <a:xfrm>
              <a:off x="1378" y="1894"/>
              <a:ext cx="6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是</a:t>
              </a:r>
              <a:endParaRPr lang="en-US" sz="18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  <p:grpSp>
        <p:nvGrpSpPr>
          <p:cNvPr id="158723" name="Group 6"/>
          <p:cNvGrpSpPr>
            <a:grpSpLocks/>
          </p:cNvGrpSpPr>
          <p:nvPr/>
        </p:nvGrpSpPr>
        <p:grpSpPr bwMode="auto">
          <a:xfrm>
            <a:off x="5076825" y="2924175"/>
            <a:ext cx="3244850" cy="512763"/>
            <a:chOff x="3198" y="1842"/>
            <a:chExt cx="2044" cy="323"/>
          </a:xfrm>
        </p:grpSpPr>
        <p:pic>
          <p:nvPicPr>
            <p:cNvPr id="158724" name="Picture 7" descr="buttonpinkanim190x30">
              <a:hlinkClick r:id="rId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842"/>
              <a:ext cx="2044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8725" name="Text Box 8"/>
            <p:cNvSpPr txBox="1">
              <a:spLocks noChangeArrowheads="1"/>
            </p:cNvSpPr>
            <p:nvPr/>
          </p:nvSpPr>
          <p:spPr bwMode="auto">
            <a:xfrm>
              <a:off x="4060" y="1887"/>
              <a:ext cx="5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chemeClr val="bg1"/>
                  </a:solidFill>
                  <a:latin typeface="MS PGothic" panose="020B0600070205080204" pitchFamily="34" charset="-128"/>
                  <a:ea typeface="MS PGothic" panose="020B0600070205080204" pitchFamily="34" charset="-128"/>
                </a:rPr>
                <a:t>不是</a:t>
              </a:r>
              <a:endParaRPr lang="en-US" sz="1800" b="1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altLang="zh-CN">
              <a:latin typeface="Arial" charset="0"/>
              <a:ea typeface="宋体" charset="0"/>
              <a:cs typeface="宋体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altLang="zh-CN"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60770" name="Picture 10" descr="3D smiley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266223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1" name="AutoShape 11"/>
          <p:cNvSpPr>
            <a:spLocks noChangeArrowheads="1"/>
          </p:cNvSpPr>
          <p:nvPr/>
        </p:nvSpPr>
        <p:spPr bwMode="auto">
          <a:xfrm>
            <a:off x="3995738" y="1268413"/>
            <a:ext cx="3816350" cy="433387"/>
          </a:xfrm>
          <a:prstGeom prst="wedgeRectCallout">
            <a:avLst>
              <a:gd name="adj1" fmla="val -43759"/>
              <a:gd name="adj2" fmla="val 266116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2400" dirty="0" err="1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答对了</a:t>
            </a:r>
            <a:r>
              <a:rPr lang="zh-CN" altLang="en-US" sz="2400" dirty="0"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！</a:t>
            </a:r>
            <a:endParaRPr lang="en-US" sz="2400" dirty="0">
              <a:solidFill>
                <a:srgbClr val="FFFFFF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63853" name="AutoShape 13"/>
          <p:cNvSpPr>
            <a:spLocks noChangeArrowheads="1"/>
          </p:cNvSpPr>
          <p:nvPr/>
        </p:nvSpPr>
        <p:spPr bwMode="auto">
          <a:xfrm>
            <a:off x="755650" y="4652963"/>
            <a:ext cx="7777163" cy="15843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犹大剩下的人得救了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1" grpId="0" build="allAtOnce" animBg="1"/>
      <p:bldP spid="16385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上帝的希望使者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80400" cy="4710112"/>
          </a:xfrm>
        </p:spPr>
        <p:txBody>
          <a:bodyPr/>
          <a:lstStyle/>
          <a:p>
            <a:pPr marL="354013" lvl="1" indent="-354013" eaLnBrk="1" hangingPunct="1">
              <a:lnSpc>
                <a:spcPct val="90000"/>
              </a:lnSpc>
              <a:buClr>
                <a:schemeClr val="hlink"/>
              </a:buClr>
            </a:pP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哈巴谷的异象 </a:t>
            </a:r>
            <a:r>
              <a:rPr lang="en-US" altLang="zh-CN" dirty="0">
                <a:latin typeface="Arial" charset="0"/>
                <a:ea typeface="ＭＳ Ｐゴシック" charset="0"/>
                <a:cs typeface="Arial" charset="0"/>
              </a:rPr>
              <a:t>— 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耶和华毁灭迦勒底人，拯救他的百姓。 </a:t>
            </a:r>
            <a:r>
              <a:rPr lang="en-US" altLang="zh-CN" dirty="0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哈巴谷书 </a:t>
            </a:r>
            <a:r>
              <a:rPr lang="en-US" altLang="zh-CN" dirty="0">
                <a:latin typeface="Arial" charset="0"/>
                <a:ea typeface="ＭＳ Ｐゴシック" charset="0"/>
                <a:cs typeface="Arial" charset="0"/>
              </a:rPr>
              <a:t>2)</a:t>
            </a:r>
            <a:endParaRPr lang="zh-CN" alt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354013" lvl="1" indent="-354013" eaLnBrk="1" hangingPunct="1">
              <a:lnSpc>
                <a:spcPct val="90000"/>
              </a:lnSpc>
            </a:pPr>
            <a:endParaRPr lang="en-US" altLang="zh-CN" dirty="0">
              <a:latin typeface="Arial" charset="0"/>
              <a:ea typeface="ＭＳ Ｐゴシック" charset="0"/>
              <a:cs typeface="Arial" charset="0"/>
            </a:endParaRPr>
          </a:p>
          <a:p>
            <a:pPr marL="354013" lvl="1" indent="-354013" eaLnBrk="1" hangingPunct="1">
              <a:lnSpc>
                <a:spcPct val="90000"/>
              </a:lnSpc>
              <a:buClr>
                <a:schemeClr val="hlink"/>
              </a:buClr>
            </a:pP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以西结的异象</a:t>
            </a:r>
            <a:r>
              <a:rPr lang="en-US" altLang="zh-CN" dirty="0">
                <a:latin typeface="Arial" charset="0"/>
                <a:ea typeface="ＭＳ Ｐゴシック" charset="0"/>
                <a:cs typeface="Arial" charset="0"/>
              </a:rPr>
              <a:t>—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神宝座的战车从北方</a:t>
            </a:r>
            <a:r>
              <a:rPr lang="en-US" altLang="zh-CN" dirty="0"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巴比伦</a:t>
            </a:r>
            <a:r>
              <a:rPr lang="en-US" altLang="zh-CN" dirty="0">
                <a:latin typeface="Arial" charset="0"/>
                <a:ea typeface="ＭＳ Ｐゴシック" charset="0"/>
                <a:cs typeface="Arial" charset="0"/>
              </a:rPr>
              <a:t>)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出现，表明</a:t>
            </a:r>
            <a:r>
              <a:rPr lang="zh-CN" altLang="en-US" u="sng" dirty="0">
                <a:latin typeface="Arial" charset="0"/>
                <a:ea typeface="ＭＳ Ｐゴシック" charset="0"/>
                <a:cs typeface="Arial" charset="0"/>
              </a:rPr>
              <a:t>耶和华没有离弃他们</a:t>
            </a: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。</a:t>
            </a:r>
          </a:p>
          <a:p>
            <a:pPr marL="354013" lvl="1" indent="-354013" eaLnBrk="1" hangingPunct="1">
              <a:lnSpc>
                <a:spcPct val="90000"/>
              </a:lnSpc>
              <a:buClr>
                <a:schemeClr val="hlink"/>
              </a:buClr>
            </a:pPr>
            <a:endParaRPr lang="en-US" altLang="zh-CN" u="sng" dirty="0">
              <a:latin typeface="Arial" charset="0"/>
              <a:ea typeface="ＭＳ Ｐゴシック" charset="0"/>
              <a:cs typeface="Arial" charset="0"/>
            </a:endParaRPr>
          </a:p>
          <a:p>
            <a:pPr marL="354013" lvl="1" indent="-354013" eaLnBrk="1" hangingPunct="1">
              <a:lnSpc>
                <a:spcPct val="90000"/>
              </a:lnSpc>
              <a:buClr>
                <a:schemeClr val="hlink"/>
              </a:buClr>
            </a:pPr>
            <a:r>
              <a:rPr lang="zh-CN" altLang="en-US" dirty="0">
                <a:latin typeface="Arial" charset="0"/>
                <a:ea typeface="ＭＳ Ｐゴシック" charset="0"/>
                <a:cs typeface="Arial" charset="0"/>
              </a:rPr>
              <a:t>以西结预言了犹大国家的复活，它的残余的恢复，一个光辉的未来为以色列重新建立自己的国家。</a:t>
            </a:r>
          </a:p>
          <a:p>
            <a:pPr marL="354013" lvl="1" indent="-354013" eaLnBrk="1" hangingPunct="1">
              <a:lnSpc>
                <a:spcPct val="90000"/>
              </a:lnSpc>
              <a:buClr>
                <a:schemeClr val="hlink"/>
              </a:buClr>
            </a:pPr>
            <a:endParaRPr lang="en-US" altLang="zh-CN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返回土地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zh-CN" altLang="en-US" sz="2800" dirty="0">
                <a:latin typeface="Arial" charset="0"/>
                <a:cs typeface="Arial" charset="0"/>
              </a:rPr>
              <a:t>大约公元前</a:t>
            </a:r>
            <a:r>
              <a:rPr lang="en-US" altLang="zh-CN" sz="2800" dirty="0">
                <a:latin typeface="Arial" charset="0"/>
                <a:cs typeface="Arial" charset="0"/>
              </a:rPr>
              <a:t>586</a:t>
            </a:r>
            <a:r>
              <a:rPr lang="zh-CN" altLang="en-US" sz="2800" dirty="0">
                <a:latin typeface="Arial" charset="0"/>
                <a:cs typeface="Arial" charset="0"/>
              </a:rPr>
              <a:t>年在美国，巴比伦帝国灭亡，取而代之的是波斯帝国。</a:t>
            </a:r>
          </a:p>
          <a:p>
            <a:pPr eaLnBrk="1" hangingPunct="1"/>
            <a:endParaRPr lang="en-US" altLang="zh-CN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zh-CN" altLang="en-US" sz="2800" dirty="0">
                <a:latin typeface="Arial" charset="0"/>
                <a:cs typeface="Arial" charset="0"/>
              </a:rPr>
              <a:t>波斯国王居鲁士和亚达薛西允许被放逐的希伯来人分三批回国，重建耶路撒冷的圣殿和城墙</a:t>
            </a:r>
          </a:p>
          <a:p>
            <a:pPr eaLnBrk="1" hangingPunct="1"/>
            <a:endParaRPr lang="en-US" altLang="zh-CN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上帝的公司条例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zh-CN" altLang="en-US" sz="2800" dirty="0">
                <a:latin typeface="Arial" charset="0"/>
                <a:cs typeface="Arial" charset="0"/>
              </a:rPr>
              <a:t>返回必须发生。所罗巴伯必须回到这片土地，这样他的后裔，基督，就可以像上帝所说的那样在这片土地上出生。</a:t>
            </a:r>
          </a:p>
          <a:p>
            <a:pPr eaLnBrk="1" hangingPunct="1"/>
            <a:endParaRPr lang="en-US" altLang="zh-CN" sz="2800" dirty="0">
              <a:latin typeface="Arial" charset="0"/>
              <a:cs typeface="Arial" charset="0"/>
            </a:endParaRPr>
          </a:p>
          <a:p>
            <a:pPr eaLnBrk="1" hangingPunct="1"/>
            <a:r>
              <a:rPr lang="zh-CN" altLang="en-US" sz="2800" dirty="0">
                <a:latin typeface="Arial" charset="0"/>
                <a:cs typeface="Arial" charset="0"/>
              </a:rPr>
              <a:t>大卫家的盟约并没有因为犹大的流亡而破裂。基督，在大卫家族，将永远统治。</a:t>
            </a:r>
          </a:p>
          <a:p>
            <a:pPr eaLnBrk="1" hangingPunct="1"/>
            <a:endParaRPr lang="en-US" altLang="zh-CN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应用程序</a:t>
            </a:r>
            <a:endParaRPr lang="en-US" altLang="zh-CN" sz="54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神的话必须认真对待。他说什么，他就做什么。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不顺服神会导致惩罚和毁灭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;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悔改和</a:t>
            </a:r>
            <a:r>
              <a:rPr lang="zh-CN" altLang="en-US" sz="2400" u="sng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完全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的顺服带来祝福和生命。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上帝是仁慈的。甚至在他们进入迦南之前，他就预先警告他们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(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申命记</a:t>
            </a:r>
            <a:r>
              <a:rPr lang="en-US" altLang="zh-CN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28:36,49,64)</a:t>
            </a: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，并继续警告，直到他必须惩罚他们的罪。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69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应用程序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神是至高和信实的。他愿意并且能够遵守他的诺言，实现他的目的，尽管人们没有尽到他们的责任。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610C74-5627-8F4B-862A-B8BF87418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应用程序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3323" r="4449" b="4742"/>
          <a:stretch>
            <a:fillRect/>
          </a:stretch>
        </p:blipFill>
        <p:spPr bwMode="auto">
          <a:xfrm>
            <a:off x="755650" y="9525"/>
            <a:ext cx="768191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Arial" charset="0"/>
              </a:rPr>
              <a:t>诗篇 </a:t>
            </a:r>
            <a:r>
              <a:rPr lang="en-US" altLang="zh-CN" dirty="0">
                <a:latin typeface="Arial" charset="0"/>
              </a:rPr>
              <a:t>145:8</a:t>
            </a:r>
            <a:r>
              <a:rPr lang="zh-CN" altLang="en-US" dirty="0">
                <a:latin typeface="Arial" charset="0"/>
              </a:rPr>
              <a:t>，</a:t>
            </a:r>
            <a:r>
              <a:rPr lang="en-US" altLang="zh-CN" dirty="0">
                <a:latin typeface="Arial" charset="0"/>
              </a:rPr>
              <a:t>17</a:t>
            </a:r>
            <a:r>
              <a:rPr lang="zh-CN" altLang="en-US" dirty="0">
                <a:latin typeface="Arial" charset="0"/>
              </a:rPr>
              <a:t>，</a:t>
            </a:r>
            <a:r>
              <a:rPr lang="en-US" altLang="zh-CN" dirty="0">
                <a:latin typeface="Arial" charset="0"/>
              </a:rPr>
              <a:t>21</a:t>
            </a:r>
            <a:endParaRPr lang="en-US" dirty="0">
              <a:latin typeface="Arial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229600" cy="4321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  </a:t>
            </a:r>
            <a:r>
              <a:rPr lang="en-US" altLang="zh-CN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</a:t>
            </a:r>
            <a:r>
              <a:rPr lang="zh-CN" altLang="en-US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耶和华有恩惠，有怜悯，不轻易发怒，大有慈爱。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i="1" dirty="0">
              <a:solidFill>
                <a:srgbClr val="3333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    </a:t>
            </a:r>
            <a:r>
              <a:rPr lang="zh-CN" altLang="en-US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耶和华在他一切所行的无不公义，在他一切所做的都有慈爱。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i="1" dirty="0">
              <a:solidFill>
                <a:srgbClr val="3333FF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	</a:t>
            </a:r>
            <a:r>
              <a:rPr lang="zh-CN" altLang="en-US" i="1" dirty="0">
                <a:solidFill>
                  <a:srgbClr val="3333FF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我的口要说出赞美耶和华的话，唯愿凡有血气的都永永远远称颂他的圣名！</a:t>
            </a:r>
          </a:p>
          <a:p>
            <a:pPr eaLnBrk="1" hangingPunct="1">
              <a:lnSpc>
                <a:spcPct val="90000"/>
              </a:lnSpc>
              <a:buNone/>
            </a:pPr>
            <a:endParaRPr lang="zh-CN" altLang="en-US" b="1" i="1" dirty="0">
              <a:solidFill>
                <a:srgbClr val="3333FF"/>
              </a:solidFill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altLang="zh-CN" b="1" i="1" dirty="0">
              <a:solidFill>
                <a:srgbClr val="3333FF"/>
              </a:solidFill>
              <a:latin typeface="Trebuchet M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Acknowledgements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2411413" y="1700213"/>
            <a:ext cx="417671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Comic Sans MS" charset="0"/>
              </a:rPr>
              <a:t>Michele Ang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Comic Sans MS" charset="0"/>
              </a:rPr>
              <a:t>Jeff Quek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Comic Sans MS" charset="0"/>
              </a:rPr>
              <a:t>Nancy Soon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Comic Sans MS" charset="0"/>
              </a:rPr>
              <a:t>Tan Boon Teng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76656000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旧约全书背景链接地址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免费获取此投影搞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20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巴力的敬拜</a:t>
            </a:r>
            <a:endParaRPr lang="en-US" altLang="zh-CN" sz="5400" dirty="0">
              <a:solidFill>
                <a:srgbClr val="FFFF00"/>
              </a:solidFill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10247" name="Picture 7" descr="baal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3145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2 0.44704 C -0.01875 0.43617 -0.01666 0.42507 -0.01388 0.4142 C -0.01145 0.39246 -0.0052 0.37141 -1.11111E-6 0.3506 C 0.00278 0.3395 0.00296 0.33002 0.00764 0.31984 C 0.00973 0.30897 0.00677 0.30897 0.00921 0.29949 C 0.00695 0.29024 0.01007 0.28376 0.01233 0.27474 C 0.01389 0.26827 0.01441 0.2611 0.01546 0.25439 C 0.01598 0.25092 0.01615 0.24745 0.01702 0.24398 C 0.01997 0.23173 0.02309 0.21947 0.02622 0.20698 C 0.029 0.19634 0.03299 0.18409 0.0415 0.18039 C 0.04306 0.17923 0.0448 0.17807 0.04618 0.17645 C 0.04757 0.17437 0.04792 0.17183 0.04931 0.16998 C 0.05 0.16928 0.05782 0.16628 0.05851 0.16628 C 0.06164 0.16489 0.06459 0.1635 0.06771 0.16188 C 0.06927 0.16119 0.0724 0.16003 0.0724 0.16003 C 0.08768 0.16073 0.10313 0.1605 0.11841 0.16188 C 0.12327 0.16258 0.13316 0.16813 0.13855 0.16998 C 0.14167 0.17137 0.14775 0.17437 0.14775 0.17437 C 0.15278 0.179 0.1573 0.18015 0.16302 0.18247 C 0.16841 0.18964 0.17136 0.1938 0.17848 0.19704 C 0.18559 0.20606 0.19028 0.21808 0.19844 0.22548 C 0.20052 0.22988 0.20365 0.23335 0.20469 0.23797 C 0.20521 0.24005 0.20504 0.24237 0.20608 0.24398 C 0.20886 0.24861 0.21546 0.25647 0.21546 0.25647 C 0.21823 0.26734 0.22205 0.27844 0.22917 0.28515 C 0.23282 0.29926 0.22761 0.28214 0.23542 0.29741 C 0.23629 0.29926 0.23612 0.30157 0.23698 0.30342 C 0.23959 0.30851 0.24254 0.31059 0.24618 0.31383 C 0.24792 0.3203 0.25382 0.3321 0.25382 0.3321 C 0.25695 0.34435 0.26233 0.35245 0.26771 0.36286 C 0.27136 0.37719 0.2698 0.37095 0.2724 0.38136 C 0.27414 0.38853 0.28004 0.39361 0.28316 0.39986 C 0.29046 0.43039 0.30938 0.44681 0.3323 0.45305 C 0.43421 0.44958 0.43177 0.45212 0.50157 0.43871 C 0.51459 0.4327 0.5283 0.43108 0.5415 0.42645 C 0.54705 0.4216 0.55226 0.4209 0.55851 0.41836 C 0.56702 0.4105 0.57709 0.41003 0.58612 0.40402 C 0.59341 0.39916 0.6 0.39361 0.60764 0.38968 C 0.61216 0.38737 0.61684 0.38552 0.62153 0.38344 C 0.62466 0.38205 0.63073 0.37928 0.63073 0.37928 C 0.63559 0.36979 0.64115 0.37164 0.64775 0.36286 C 0.65365 0.35499 0.65052 0.35846 0.65695 0.35268 C 0.66112 0.34412 0.66424 0.33672 0.66771 0.32817 C 0.66945 0.32377 0.67257 0.3203 0.67379 0.31568 C 0.67691 0.30342 0.67778 0.28954 0.68316 0.27891 C 0.68455 0.27266 0.68768 0.2604 0.68768 0.2604 C 0.68559 0.25 0.68837 0.24375 0.6908 0.23358 C 0.69358 0.22248 0.69549 0.21045 0.69688 0.19889 C 0.69306 0.18409 0.69688 0.20166 0.69688 0.17229 C 0.69688 0.17114 0.69966 0.00115 0.68768 -0.04695 C 0.68629 -0.08072 0.6849 -0.09135 0.67848 -0.12072 C 0.67639 -0.14454 0.67049 -0.16929 0.66459 -0.19242 C 0.66285 -0.213 0.65782 -0.24561 0.6507 -0.26411 C 0.6533 -0.28423 0.65313 -0.26897 0.64931 -0.28492 C 0.6474 -0.29256 0.64705 -0.30158 0.64462 -0.30921 C 0.6408 -0.32077 0.63386 -0.33095 0.62917 -0.34205 C 0.62743 -0.34621 0.62483 -0.35222 0.62153 -0.3543 C 0.61875 -0.35662 0.61233 -0.35847 0.61233 -0.35847 C 0.60712 -0.36887 0.61198 -0.3617 0.60313 -0.36887 C 0.59219 -0.37743 0.58282 -0.39177 0.57084 -0.39732 C 0.56355 -0.40703 0.55417 -0.41652 0.54462 -0.42207 C 0.5375 -0.42623 0.529 -0.42692 0.52153 -0.43016 C 0.48368 -0.42854 0.48334 -0.42923 0.45851 -0.42415 C 0.44011 -0.41212 0.41789 -0.4038 0.39844 -0.39547 C 0.3908 -0.38506 0.37952 -0.37836 0.36927 -0.37512 C 0.36546 -0.37142 0.36268 -0.36587 0.35851 -0.36263 C 0.35573 -0.36055 0.35209 -0.36078 0.34931 -0.35847 C 0.34775 -0.35708 0.34618 -0.35592 0.34462 -0.3543 C 0.34254 -0.34621 0.33993 -0.34482 0.33386 -0.34205 C 0.31841 -0.32146 0.3382 -0.34575 0.32466 -0.33395 C 0.31927 -0.3291 0.31789 -0.32216 0.31233 -0.31753 C 0.30539 -0.30528 0.30469 -0.29602 0.29532 -0.28677 C 0.29341 -0.27845 0.28907 -0.27382 0.28612 -0.26642 C 0.27778 -0.24422 0.27743 -0.20837 0.26007 -0.19658 C 0.25608 -0.18085 0.25174 -0.17785 0.24462 -0.16374 C 0.24028 -0.15495 0.2375 -0.14686 0.23073 -0.14131 C 0.225 -0.12974 0.22483 -0.1272 0.21546 -0.12281 C 0.20799 -0.108 0.2125 -0.11286 0.20313 -0.10639 C 0.19757 -0.0969 0.19219 -0.09274 0.18455 -0.08812 C 0.17691 -0.08303 0.18282 -0.08511 0.17535 -0.07771 C 0.17084 -0.07331 0.16806 -0.07331 0.16302 -0.07146 C 0.15747 -0.06661 0.15191 -0.0673 0.14618 -0.0636 C 0.13907 -0.05851 0.13247 -0.05551 0.12466 -0.05319 C 0.11094 -0.04094 0.08837 -0.03146 0.0724 -0.02452 C 0.06841 -0.0229 0.06407 -0.0222 0.06007 -0.02035 C 0.05695 -0.01897 0.05382 -0.01781 0.0507 -0.01619 C 0.04914 -0.0155 0.04618 -0.01411 0.04618 -0.01411 C 0.03577 -0.0007 0.01841 0.00069 0.00469 0.00439 C -0.0125 0.0037 -0.04062 0.00624 -0.06145 2.59019E-6 C -0.06718 -0.00139 -0.07326 -0.00255 -0.07847 -0.00602 C -0.08507 -0.01041 -0.08055 -0.00995 -0.08767 -0.01203 C -0.10416 -0.01712 -0.11979 -0.02452 -0.13541 -0.03261 C -0.14913 -0.04001 -0.16527 -0.04256 -0.17847 -0.05111 C -0.18663 -0.05643 -0.19461 -0.06383 -0.20312 -0.06753 C -0.20781 -0.07401 -0.21198 -0.0747 -0.21684 -0.07979 C -0.22777 -0.09182 -0.21545 -0.08072 -0.22621 -0.08997 C -0.23038 -0.10893 -0.24392 -0.12882 -0.25225 -0.14524 C -0.25642 -0.15356 -0.25503 -0.16443 -0.26007 -0.17392 C -0.26198 -0.18224 -0.26406 -0.19034 -0.26614 -0.19866 C -0.26718 -0.20282 -0.26927 -0.21092 -0.26927 -0.21092 C -0.27204 -0.3513 -0.26823 -0.31152 -0.27534 -0.37697 C -0.27482 -0.41073 -0.28281 -0.48705 -0.26145 -0.52452 C -0.25972 -0.53423 -0.25729 -0.54371 -0.25538 -0.55343 C -0.2526 -0.56661 -0.25312 -0.57216 -0.24618 -0.58187 C -0.24496 -0.5865 -0.24496 -0.59182 -0.24288 -0.59621 C -0.24079 -0.60176 -0.23663 -0.60546 -0.23385 -0.61055 C -0.23177 -0.61448 -0.23073 -0.62003 -0.2276 -0.62281 C -0.22361 -0.62651 -0.22135 -0.62789 -0.2184 -0.63298 C -0.21354 -0.64061 -0.20902 -0.64801 -0.20156 -0.65148 C -0.19357 -0.66212 -0.17743 -0.67114 -0.16614 -0.67415 C -0.15468 -0.68155 -0.14166 -0.68617 -0.12916 -0.68849 C -0.121 -0.68987 -0.10468 -0.69242 -0.10468 -0.69242 C -0.05451 -0.7093 -0.02882 -0.69774 0.03993 -0.69658 C 0.04948 -0.69288 0.05834 -0.68849 0.06771 -0.68432 C 0.06771 -0.68432 0.08125 -0.68016 0.08455 -0.67808 C 0.08629 -0.67692 0.0875 -0.6753 0.08924 -0.67415 C 0.09167 -0.67253 0.09427 -0.67137 0.09688 -0.66998 C 0.1033 -0.66143 0.11146 -0.65588 0.11702 -0.64547 C 0.12587 -0.62882 0.12153 -0.63529 0.12917 -0.62489 C 0.13143 -0.61587 0.13177 -0.61124 0.13698 -0.6043 C 0.13976 -0.58973 0.14341 -0.57586 0.14618 -0.56129 C 0.14601 -0.54996 0.14671 -0.49677 0.14306 -0.47109 C 0.14202 -0.46416 0.1382 -0.45953 0.13698 -0.45282 C 0.13421 -0.43779 0.13299 -0.42715 0.12466 -0.41582 C 0.12223 -0.40588 0.11285 -0.39316 0.10608 -0.38714 C 0.09862 -0.37142 0.10834 -0.38992 0.09844 -0.37697 C 0.09705 -0.37512 0.09671 -0.37257 0.09532 -0.37072 C 0.09358 -0.36841 0.09132 -0.36702 0.08924 -0.36471 C 0.08629 -0.35708 0.08664 -0.35592 0.0816 -0.35037 C 0.07865 -0.34737 0.0724 -0.34205 0.0724 -0.34205 C 0.06927 -0.33002 0.05764 -0.3247 0.05226 -0.31337 C 0.04879 -0.30597 0.04862 -0.30181 0.04306 -0.29695 C 0.03889 -0.28862 0.03577 -0.28122 0.0323 -0.27244 C 0.03056 -0.26827 0.0283 -0.26457 0.02622 -0.26018 C 0.02518 -0.25833 0.02309 -0.25393 0.02309 -0.25393 C 0.02448 -0.24815 0.02587 -0.24723 0.02309 -0.24168 C 0.02032 -0.23613 0.01389 -0.22526 0.01389 -0.22526 C 0.01146 -0.21231 0.00868 -0.19936 0.00608 -0.1864 C 0.00556 -0.18363 0.00521 -0.18085 0.00469 -0.17808 C 0.00382 -0.17392 0.00157 -0.16582 0.00157 -0.16582 C 0.00052 -0.11009 -1.11111E-6 -0.05481 -1.11111E-6 2.59019E-6 " pathEditMode="relative" ptsTypes="ffffffffffffffffffffffffffffffffffffffffffffffffffffffffffffffffffffffffffffffffffffffffffffffffffffffffffffffffffffffffffffffffffffffffffffA">
                                      <p:cBhvr>
                                        <p:cTn id="23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巴力</a:t>
            </a:r>
            <a:endParaRPr lang="en-US" altLang="zh-CN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600200"/>
            <a:ext cx="5402262" cy="3341688"/>
          </a:xfrm>
        </p:spPr>
        <p:txBody>
          <a:bodyPr/>
          <a:lstStyle/>
          <a:p>
            <a:pPr eaLnBrk="1" hangingPunct="1"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迦南地最有权力的神 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marL="0" indent="0" eaLnBrk="1" hangingPunct="1">
              <a:buNone/>
            </a:pPr>
            <a:endParaRPr lang="en-US" altLang="zh-CN" sz="24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以色列人在旷野行走的时候，摩押人和米甸人中盛行对巴力和巴力的崇拜。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  <a:p>
            <a:pPr eaLnBrk="1" hangingPunct="1">
              <a:buFont typeface="Wingdings" charset="0"/>
              <a:buNone/>
            </a:pPr>
            <a:endParaRPr lang="en-US" altLang="zh-CN" sz="2400" dirty="0">
              <a:latin typeface="Trebuchet MS" charset="0"/>
              <a:ea typeface="宋体" charset="0"/>
              <a:cs typeface="宋体" charset="0"/>
            </a:endParaRPr>
          </a:p>
          <a:p>
            <a:pPr eaLnBrk="1" hangingPunct="1">
              <a:buBlip>
                <a:blip r:embed="rId3"/>
              </a:buBlip>
            </a:pPr>
            <a:r>
              <a:rPr lang="zh-CN" altLang="en-US" sz="2400" dirty="0">
                <a:latin typeface="MS PGothic" panose="020B0600070205080204" pitchFamily="34" charset="-128"/>
                <a:ea typeface="MS PGothic" panose="020B0600070205080204" pitchFamily="34" charset="-128"/>
                <a:cs typeface="宋体" charset="0"/>
              </a:rPr>
              <a:t>“雨”及“生育能力”的神</a:t>
            </a:r>
            <a:endParaRPr lang="en-US" altLang="zh-CN" sz="2400" dirty="0">
              <a:latin typeface="MS PGothic" panose="020B0600070205080204" pitchFamily="34" charset="-128"/>
              <a:ea typeface="MS PGothic" panose="020B0600070205080204" pitchFamily="34" charset="-128"/>
              <a:cs typeface="宋体" charset="0"/>
            </a:endParaRPr>
          </a:p>
        </p:txBody>
      </p:sp>
      <p:pic>
        <p:nvPicPr>
          <p:cNvPr id="12292" name="Picture 4" descr="baal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231457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  <a:cs typeface="宋体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10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11.xml><?xml version="1.0" encoding="utf-8"?>
<a:themeOverride xmlns:a="http://schemas.openxmlformats.org/drawingml/2006/main">
  <a:clrScheme name="Radial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ppt/theme/themeOverride2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3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4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5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6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7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8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ppt/theme/themeOverride9.xml><?xml version="1.0" encoding="utf-8"?>
<a:themeOverride xmlns:a="http://schemas.openxmlformats.org/drawingml/2006/main">
  <a:clrScheme name="Radial 2">
    <a:dk1>
      <a:srgbClr val="000000"/>
    </a:dk1>
    <a:lt1>
      <a:srgbClr val="FFFFFF"/>
    </a:lt1>
    <a:dk2>
      <a:srgbClr val="FFFFFF"/>
    </a:dk2>
    <a:lt2>
      <a:srgbClr val="817F3F"/>
    </a:lt2>
    <a:accent1>
      <a:srgbClr val="FFCC00"/>
    </a:accent1>
    <a:accent2>
      <a:srgbClr val="CC9900"/>
    </a:accent2>
    <a:accent3>
      <a:srgbClr val="FFFFFF"/>
    </a:accent3>
    <a:accent4>
      <a:srgbClr val="000000"/>
    </a:accent4>
    <a:accent5>
      <a:srgbClr val="FFE2AA"/>
    </a:accent5>
    <a:accent6>
      <a:srgbClr val="B98A00"/>
    </a:accent6>
    <a:hlink>
      <a:srgbClr val="996666"/>
    </a:hlink>
    <a:folHlink>
      <a:srgbClr val="C9450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7475</TotalTime>
  <Words>6832</Words>
  <Application>Microsoft Macintosh PowerPoint</Application>
  <PresentationFormat>On-screen Show (4:3)</PresentationFormat>
  <Paragraphs>621</Paragraphs>
  <Slides>73</Slides>
  <Notes>72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MS PGothic</vt:lpstr>
      <vt:lpstr>Arial</vt:lpstr>
      <vt:lpstr>Arial Black</vt:lpstr>
      <vt:lpstr>Comic Sans MS</vt:lpstr>
      <vt:lpstr>Times New Roman</vt:lpstr>
      <vt:lpstr>Trebuchet MS</vt:lpstr>
      <vt:lpstr>Wingdings</vt:lpstr>
      <vt:lpstr>Radial</vt:lpstr>
      <vt:lpstr>Clouds</vt:lpstr>
      <vt:lpstr>Default Design</vt:lpstr>
      <vt:lpstr>Orbit</vt:lpstr>
      <vt:lpstr>3_Orbit</vt:lpstr>
      <vt:lpstr>巴比伦掳走的原因</vt:lpstr>
      <vt:lpstr>PowerPoint Presentation</vt:lpstr>
      <vt:lpstr>王国如何分裂</vt:lpstr>
      <vt:lpstr>国王如何分裂</vt:lpstr>
      <vt:lpstr>王国如何分裂</vt:lpstr>
      <vt:lpstr>结果</vt:lpstr>
      <vt:lpstr>PowerPoint Presentation</vt:lpstr>
      <vt:lpstr>巴力的敬拜</vt:lpstr>
      <vt:lpstr>巴力</vt:lpstr>
      <vt:lpstr>巴力</vt:lpstr>
      <vt:lpstr>巴力</vt:lpstr>
      <vt:lpstr>巴力</vt:lpstr>
      <vt:lpstr>PowerPoint Presentation</vt:lpstr>
      <vt:lpstr>对其他神的崇拜</vt:lpstr>
      <vt:lpstr>摩洛</vt:lpstr>
      <vt:lpstr>基抹</vt:lpstr>
      <vt:lpstr>亚斯她录</vt:lpstr>
      <vt:lpstr>回顾</vt:lpstr>
      <vt:lpstr>分裂的王国</vt:lpstr>
      <vt:lpstr>北国以色列的国王</vt:lpstr>
      <vt:lpstr>南国犹的国王</vt:lpstr>
      <vt:lpstr>分裂王国的可憎之事</vt:lpstr>
      <vt:lpstr>PowerPoint Presentation</vt:lpstr>
      <vt:lpstr>PowerPoint Presentation</vt:lpstr>
      <vt:lpstr>PowerPoint Presentation</vt:lpstr>
      <vt:lpstr>上帝保持沉默了吗？</vt:lpstr>
      <vt:lpstr>上帝愤怒和希望的使者</vt:lpstr>
      <vt:lpstr>先知</vt:lpstr>
      <vt:lpstr>Prophets</vt:lpstr>
      <vt:lpstr>以色列—亚述掳走</vt:lpstr>
      <vt:lpstr>以色列:亚述掳走</vt:lpstr>
      <vt:lpstr>以色列:亚述掳走</vt:lpstr>
      <vt:lpstr>犹大是否有比以色列好吗？</vt:lpstr>
      <vt:lpstr>犹大</vt:lpstr>
      <vt:lpstr>玛拿西国王                      王下 21:3-7</vt:lpstr>
      <vt:lpstr>玛拿西国王</vt:lpstr>
      <vt:lpstr>约雅敬国王</vt:lpstr>
      <vt:lpstr>PowerPoint Presentation</vt:lpstr>
      <vt:lpstr>上帝对犹大君王的 预先警告</vt:lpstr>
      <vt:lpstr>以赛亚对希西家说</vt:lpstr>
      <vt:lpstr>耶利米书对约雅敬国王说</vt:lpstr>
      <vt:lpstr>耶利米书对约雅敬王说</vt:lpstr>
      <vt:lpstr>耶利米书对约雅敬王说</vt:lpstr>
      <vt:lpstr>耶利米劝西底家王</vt:lpstr>
      <vt:lpstr>以西结对西底家王</vt:lpstr>
      <vt:lpstr>上帝召唤犹大回到他身边</vt:lpstr>
      <vt:lpstr>PowerPoint Presentation</vt:lpstr>
      <vt:lpstr>PowerPoint Presentation</vt:lpstr>
      <vt:lpstr>上帝的话没人听。 犹大背对上帝，导致…</vt:lpstr>
      <vt:lpstr>犹大—巴比伦掳走</vt:lpstr>
      <vt:lpstr>巴比伦掳走</vt:lpstr>
      <vt:lpstr>巴比伦的掳走</vt:lpstr>
      <vt:lpstr>终结</vt:lpstr>
      <vt:lpstr>终结</vt:lpstr>
      <vt:lpstr>王下 21:11-15</vt:lpstr>
      <vt:lpstr>王下 24:2-4</vt:lpstr>
      <vt:lpstr>历下 36:14-17</vt:lpstr>
      <vt:lpstr>王下 24:20</vt:lpstr>
      <vt:lpstr>犹大和大卫家盟约的 终结?</vt:lpstr>
      <vt:lpstr>PowerPoint Presentation</vt:lpstr>
      <vt:lpstr>PowerPoint Presentation</vt:lpstr>
      <vt:lpstr>PowerPoint Presentation</vt:lpstr>
      <vt:lpstr>PowerPoint Presentation</vt:lpstr>
      <vt:lpstr>上帝的希望使者</vt:lpstr>
      <vt:lpstr>返回土地</vt:lpstr>
      <vt:lpstr>上帝的公司条例</vt:lpstr>
      <vt:lpstr>应用程序</vt:lpstr>
      <vt:lpstr>应用程序</vt:lpstr>
      <vt:lpstr>应用程序</vt:lpstr>
      <vt:lpstr>诗篇 145:8，17，21</vt:lpstr>
      <vt:lpstr>Acknowledgements</vt:lpstr>
      <vt:lpstr>Black</vt:lpstr>
      <vt:lpstr>旧约全书背景链接地址 BibleStudyDownloads.org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Reasons for Babylonian Exile</dc:title>
  <dc:creator>tanboonteng</dc:creator>
  <cp:lastModifiedBy>Rick Griffith</cp:lastModifiedBy>
  <cp:revision>112</cp:revision>
  <dcterms:created xsi:type="dcterms:W3CDTF">2005-09-16T15:11:42Z</dcterms:created>
  <dcterms:modified xsi:type="dcterms:W3CDTF">2019-11-16T03:11:36Z</dcterms:modified>
</cp:coreProperties>
</file>